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50"/>
  </p:notesMasterIdLst>
  <p:handoutMasterIdLst>
    <p:handoutMasterId r:id="rId51"/>
  </p:handoutMasterIdLst>
  <p:sldIdLst>
    <p:sldId id="341" r:id="rId5"/>
    <p:sldId id="262" r:id="rId6"/>
    <p:sldId id="2147470976" r:id="rId7"/>
    <p:sldId id="2147470995" r:id="rId8"/>
    <p:sldId id="2147471033" r:id="rId9"/>
    <p:sldId id="2147470977" r:id="rId10"/>
    <p:sldId id="597" r:id="rId11"/>
    <p:sldId id="2147468777" r:id="rId12"/>
    <p:sldId id="2147347419" r:id="rId13"/>
    <p:sldId id="2147471032" r:id="rId14"/>
    <p:sldId id="2147471021" r:id="rId15"/>
    <p:sldId id="598" r:id="rId16"/>
    <p:sldId id="2147470978" r:id="rId17"/>
    <p:sldId id="2147470983" r:id="rId18"/>
    <p:sldId id="2147470985" r:id="rId19"/>
    <p:sldId id="2147470980" r:id="rId20"/>
    <p:sldId id="2147470987" r:id="rId21"/>
    <p:sldId id="2147471005" r:id="rId22"/>
    <p:sldId id="2147471006" r:id="rId23"/>
    <p:sldId id="2147470986" r:id="rId24"/>
    <p:sldId id="2147471009" r:id="rId25"/>
    <p:sldId id="2147471018" r:id="rId26"/>
    <p:sldId id="2147470991" r:id="rId27"/>
    <p:sldId id="2147471008" r:id="rId28"/>
    <p:sldId id="2147471012" r:id="rId29"/>
    <p:sldId id="2147471022" r:id="rId30"/>
    <p:sldId id="2147347426" r:id="rId31"/>
    <p:sldId id="2147470974" r:id="rId32"/>
    <p:sldId id="2147471017" r:id="rId33"/>
    <p:sldId id="2147470992" r:id="rId34"/>
    <p:sldId id="2147470994" r:id="rId35"/>
    <p:sldId id="2147471019" r:id="rId36"/>
    <p:sldId id="2147470975" r:id="rId37"/>
    <p:sldId id="7594" r:id="rId38"/>
    <p:sldId id="7595" r:id="rId39"/>
    <p:sldId id="2147471031" r:id="rId40"/>
    <p:sldId id="2147471025" r:id="rId41"/>
    <p:sldId id="2147471028" r:id="rId42"/>
    <p:sldId id="2147471026" r:id="rId43"/>
    <p:sldId id="2147471027" r:id="rId44"/>
    <p:sldId id="2147471029" r:id="rId45"/>
    <p:sldId id="2147471030" r:id="rId46"/>
    <p:sldId id="606" r:id="rId47"/>
    <p:sldId id="2147471016" r:id="rId48"/>
    <p:sldId id="2147471023" r:id="rId49"/>
  </p:sldIdLst>
  <p:sldSz cx="12192000" cy="6858000"/>
  <p:notesSz cx="7315200" cy="9601200"/>
  <p:custDataLst>
    <p:tags r:id="rId5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0"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D32915-B03B-76EE-3E3D-8482E3535B04}" name="Kumar, Kolguri Ravi" initials="KKR" userId="S::kolkumar@deloitte.com::a316ceae-798b-4645-a55f-15aee7e49ee7" providerId="AD"/>
  <p188:author id="{52ABB21F-1013-5912-BCB2-9A17E14EE777}" name="Saini, Deepak" initials="SD" userId="S::dsaini@deloitte.com::e80dbb9a-4b07-4a9f-88ef-d15fa0089888" providerId="AD"/>
  <p188:author id="{D6510B4C-5004-9491-F55A-BDB9DEE54AF2}" name="Kakar, Stuti" initials="KS" userId="S::stkakar@deloitte.com::6c43b45a-22d6-44dc-9504-dc17c113bcee" providerId="AD"/>
  <p188:author id="{C0E6D74F-5A8A-EED2-EDCC-E41C7CB3BFCD}" name="Agarwal, Ritvika Agarwal" initials="AA" userId="S::ritagarwal@deloitte.com::b707b316-64a3-4610-910f-1bdb9cece8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8" clrIdx="0">
    <p:extLst>
      <p:ext uri="{19B8F6BF-5375-455C-9EA6-DF929625EA0E}">
        <p15:presenceInfo xmlns:p15="http://schemas.microsoft.com/office/powerpoint/2012/main" userId="Tamika H" providerId="None"/>
      </p:ext>
    </p:extLst>
  </p:cmAuthor>
  <p:cmAuthor id="2" name="Nangle, Ryan" initials="NR" lastIdx="5" clrIdx="1">
    <p:extLst>
      <p:ext uri="{19B8F6BF-5375-455C-9EA6-DF929625EA0E}">
        <p15:presenceInfo xmlns:p15="http://schemas.microsoft.com/office/powerpoint/2012/main" userId="S::rnangle@deloitte.com::e2554a09-feee-485b-b4c5-b68e776b55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8A2E"/>
    <a:srgbClr val="000000"/>
    <a:srgbClr val="FFCD00"/>
    <a:srgbClr val="ED8B00"/>
    <a:srgbClr val="DB291C"/>
    <a:srgbClr val="FF9900"/>
    <a:srgbClr val="C00000"/>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7E6084-F315-4FC0-8F60-FEEB7070DA08}" v="2" dt="2023-04-13T10:38:42.94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8" d="100"/>
          <a:sy n="58" d="100"/>
        </p:scale>
        <p:origin x="964" y="52"/>
      </p:cViewPr>
      <p:guideLst>
        <p:guide/>
        <p:guide orient="horz" pos="2040"/>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gs" Target="tags/tag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kar, Stuti" userId="6c43b45a-22d6-44dc-9504-dc17c113bcee" providerId="ADAL" clId="{5F7E6084-F315-4FC0-8F60-FEEB7070DA08}"/>
    <pc:docChg chg="undo custSel addSld delSld modSld">
      <pc:chgData name="Kakar, Stuti" userId="6c43b45a-22d6-44dc-9504-dc17c113bcee" providerId="ADAL" clId="{5F7E6084-F315-4FC0-8F60-FEEB7070DA08}" dt="2023-04-13T10:38:53.006" v="367" actId="47"/>
      <pc:docMkLst>
        <pc:docMk/>
      </pc:docMkLst>
      <pc:sldChg chg="modSp del mod">
        <pc:chgData name="Kakar, Stuti" userId="6c43b45a-22d6-44dc-9504-dc17c113bcee" providerId="ADAL" clId="{5F7E6084-F315-4FC0-8F60-FEEB7070DA08}" dt="2023-04-13T10:38:53.006" v="367" actId="47"/>
        <pc:sldMkLst>
          <pc:docMk/>
          <pc:sldMk cId="1667954082" sldId="2147470972"/>
        </pc:sldMkLst>
        <pc:spChg chg="mod">
          <ac:chgData name="Kakar, Stuti" userId="6c43b45a-22d6-44dc-9504-dc17c113bcee" providerId="ADAL" clId="{5F7E6084-F315-4FC0-8F60-FEEB7070DA08}" dt="2023-04-13T10:18:32.116" v="92" actId="14100"/>
          <ac:spMkLst>
            <pc:docMk/>
            <pc:sldMk cId="1667954082" sldId="2147470972"/>
            <ac:spMk id="64" creationId="{D798E2D5-0ED3-4904-8CF4-94F1EA679F17}"/>
          </ac:spMkLst>
        </pc:spChg>
        <pc:spChg chg="mod">
          <ac:chgData name="Kakar, Stuti" userId="6c43b45a-22d6-44dc-9504-dc17c113bcee" providerId="ADAL" clId="{5F7E6084-F315-4FC0-8F60-FEEB7070DA08}" dt="2023-04-13T10:19:03.643" v="142" actId="1037"/>
          <ac:spMkLst>
            <pc:docMk/>
            <pc:sldMk cId="1667954082" sldId="2147470972"/>
            <ac:spMk id="65" creationId="{C64BC97E-C098-4F94-AD94-E6435283BC5A}"/>
          </ac:spMkLst>
        </pc:spChg>
        <pc:spChg chg="mod">
          <ac:chgData name="Kakar, Stuti" userId="6c43b45a-22d6-44dc-9504-dc17c113bcee" providerId="ADAL" clId="{5F7E6084-F315-4FC0-8F60-FEEB7070DA08}" dt="2023-04-13T10:19:03.643" v="142" actId="1037"/>
          <ac:spMkLst>
            <pc:docMk/>
            <pc:sldMk cId="1667954082" sldId="2147470972"/>
            <ac:spMk id="72" creationId="{423C18C3-A805-410A-9C30-72A124E1AB0B}"/>
          </ac:spMkLst>
        </pc:spChg>
        <pc:spChg chg="mod">
          <ac:chgData name="Kakar, Stuti" userId="6c43b45a-22d6-44dc-9504-dc17c113bcee" providerId="ADAL" clId="{5F7E6084-F315-4FC0-8F60-FEEB7070DA08}" dt="2023-04-13T10:19:03.643" v="142" actId="1037"/>
          <ac:spMkLst>
            <pc:docMk/>
            <pc:sldMk cId="1667954082" sldId="2147470972"/>
            <ac:spMk id="73" creationId="{B385339B-14A8-4218-8F02-02B852954334}"/>
          </ac:spMkLst>
        </pc:spChg>
        <pc:spChg chg="mod">
          <ac:chgData name="Kakar, Stuti" userId="6c43b45a-22d6-44dc-9504-dc17c113bcee" providerId="ADAL" clId="{5F7E6084-F315-4FC0-8F60-FEEB7070DA08}" dt="2023-04-13T10:19:03.643" v="142" actId="1037"/>
          <ac:spMkLst>
            <pc:docMk/>
            <pc:sldMk cId="1667954082" sldId="2147470972"/>
            <ac:spMk id="74" creationId="{07B39B37-BBD6-471A-B913-7674D7021C19}"/>
          </ac:spMkLst>
        </pc:spChg>
        <pc:spChg chg="mod">
          <ac:chgData name="Kakar, Stuti" userId="6c43b45a-22d6-44dc-9504-dc17c113bcee" providerId="ADAL" clId="{5F7E6084-F315-4FC0-8F60-FEEB7070DA08}" dt="2023-04-13T10:19:03.643" v="142" actId="1037"/>
          <ac:spMkLst>
            <pc:docMk/>
            <pc:sldMk cId="1667954082" sldId="2147470972"/>
            <ac:spMk id="76" creationId="{FC9CB06F-7DD1-4C0A-A107-E359AC12010C}"/>
          </ac:spMkLst>
        </pc:spChg>
        <pc:spChg chg="mod">
          <ac:chgData name="Kakar, Stuti" userId="6c43b45a-22d6-44dc-9504-dc17c113bcee" providerId="ADAL" clId="{5F7E6084-F315-4FC0-8F60-FEEB7070DA08}" dt="2023-04-13T10:20:13.585" v="272" actId="14100"/>
          <ac:spMkLst>
            <pc:docMk/>
            <pc:sldMk cId="1667954082" sldId="2147470972"/>
            <ac:spMk id="79" creationId="{4632E038-4E25-471D-93ED-217C9623974A}"/>
          </ac:spMkLst>
        </pc:spChg>
        <pc:spChg chg="mod">
          <ac:chgData name="Kakar, Stuti" userId="6c43b45a-22d6-44dc-9504-dc17c113bcee" providerId="ADAL" clId="{5F7E6084-F315-4FC0-8F60-FEEB7070DA08}" dt="2023-04-13T10:18:50.655" v="131" actId="1038"/>
          <ac:spMkLst>
            <pc:docMk/>
            <pc:sldMk cId="1667954082" sldId="2147470972"/>
            <ac:spMk id="80" creationId="{C6C2F661-DCD9-4CCB-BA40-82A1A3164CA9}"/>
          </ac:spMkLst>
        </pc:spChg>
        <pc:spChg chg="mod">
          <ac:chgData name="Kakar, Stuti" userId="6c43b45a-22d6-44dc-9504-dc17c113bcee" providerId="ADAL" clId="{5F7E6084-F315-4FC0-8F60-FEEB7070DA08}" dt="2023-04-13T10:18:50.655" v="131" actId="1038"/>
          <ac:spMkLst>
            <pc:docMk/>
            <pc:sldMk cId="1667954082" sldId="2147470972"/>
            <ac:spMk id="81" creationId="{317477F8-AD64-4461-A5B1-F12618B4D764}"/>
          </ac:spMkLst>
        </pc:spChg>
        <pc:spChg chg="mod">
          <ac:chgData name="Kakar, Stuti" userId="6c43b45a-22d6-44dc-9504-dc17c113bcee" providerId="ADAL" clId="{5F7E6084-F315-4FC0-8F60-FEEB7070DA08}" dt="2023-04-13T10:18:50.655" v="131" actId="1038"/>
          <ac:spMkLst>
            <pc:docMk/>
            <pc:sldMk cId="1667954082" sldId="2147470972"/>
            <ac:spMk id="82" creationId="{F537F1F4-0B17-4B8A-88BF-68B7C9D492D4}"/>
          </ac:spMkLst>
        </pc:spChg>
        <pc:spChg chg="mod">
          <ac:chgData name="Kakar, Stuti" userId="6c43b45a-22d6-44dc-9504-dc17c113bcee" providerId="ADAL" clId="{5F7E6084-F315-4FC0-8F60-FEEB7070DA08}" dt="2023-04-13T10:18:50.655" v="131" actId="1038"/>
          <ac:spMkLst>
            <pc:docMk/>
            <pc:sldMk cId="1667954082" sldId="2147470972"/>
            <ac:spMk id="83" creationId="{745AC472-C241-49DB-9B99-ADD9827E4D63}"/>
          </ac:spMkLst>
        </pc:spChg>
        <pc:spChg chg="mod">
          <ac:chgData name="Kakar, Stuti" userId="6c43b45a-22d6-44dc-9504-dc17c113bcee" providerId="ADAL" clId="{5F7E6084-F315-4FC0-8F60-FEEB7070DA08}" dt="2023-04-13T10:18:50.655" v="131" actId="1038"/>
          <ac:spMkLst>
            <pc:docMk/>
            <pc:sldMk cId="1667954082" sldId="2147470972"/>
            <ac:spMk id="84" creationId="{CD53079D-6E35-497C-B4B9-28671B8C2727}"/>
          </ac:spMkLst>
        </pc:spChg>
        <pc:spChg chg="mod">
          <ac:chgData name="Kakar, Stuti" userId="6c43b45a-22d6-44dc-9504-dc17c113bcee" providerId="ADAL" clId="{5F7E6084-F315-4FC0-8F60-FEEB7070DA08}" dt="2023-04-13T10:18:50.655" v="131" actId="1038"/>
          <ac:spMkLst>
            <pc:docMk/>
            <pc:sldMk cId="1667954082" sldId="2147470972"/>
            <ac:spMk id="85" creationId="{38F94EAF-C409-4CF1-B249-14323A9C919C}"/>
          </ac:spMkLst>
        </pc:spChg>
        <pc:spChg chg="mod">
          <ac:chgData name="Kakar, Stuti" userId="6c43b45a-22d6-44dc-9504-dc17c113bcee" providerId="ADAL" clId="{5F7E6084-F315-4FC0-8F60-FEEB7070DA08}" dt="2023-04-13T10:18:50.655" v="131" actId="1038"/>
          <ac:spMkLst>
            <pc:docMk/>
            <pc:sldMk cId="1667954082" sldId="2147470972"/>
            <ac:spMk id="86" creationId="{24324B2F-69F5-4183-9529-CC0626A9B386}"/>
          </ac:spMkLst>
        </pc:spChg>
        <pc:spChg chg="mod">
          <ac:chgData name="Kakar, Stuti" userId="6c43b45a-22d6-44dc-9504-dc17c113bcee" providerId="ADAL" clId="{5F7E6084-F315-4FC0-8F60-FEEB7070DA08}" dt="2023-04-13T10:18:50.655" v="131" actId="1038"/>
          <ac:spMkLst>
            <pc:docMk/>
            <pc:sldMk cId="1667954082" sldId="2147470972"/>
            <ac:spMk id="87" creationId="{E6308963-8A12-47E2-B99F-E22555A495EB}"/>
          </ac:spMkLst>
        </pc:spChg>
        <pc:spChg chg="mod">
          <ac:chgData name="Kakar, Stuti" userId="6c43b45a-22d6-44dc-9504-dc17c113bcee" providerId="ADAL" clId="{5F7E6084-F315-4FC0-8F60-FEEB7070DA08}" dt="2023-04-13T10:20:51.518" v="297" actId="14100"/>
          <ac:spMkLst>
            <pc:docMk/>
            <pc:sldMk cId="1667954082" sldId="2147470972"/>
            <ac:spMk id="95" creationId="{C6C9CEC5-7A9A-443F-A7B0-1A9D477B0897}"/>
          </ac:spMkLst>
        </pc:spChg>
        <pc:spChg chg="mod">
          <ac:chgData name="Kakar, Stuti" userId="6c43b45a-22d6-44dc-9504-dc17c113bcee" providerId="ADAL" clId="{5F7E6084-F315-4FC0-8F60-FEEB7070DA08}" dt="2023-04-13T10:20:41.532" v="296" actId="1038"/>
          <ac:spMkLst>
            <pc:docMk/>
            <pc:sldMk cId="1667954082" sldId="2147470972"/>
            <ac:spMk id="96" creationId="{7962F39E-F289-4C59-83ED-0C0077A41D06}"/>
          </ac:spMkLst>
        </pc:spChg>
        <pc:spChg chg="mod">
          <ac:chgData name="Kakar, Stuti" userId="6c43b45a-22d6-44dc-9504-dc17c113bcee" providerId="ADAL" clId="{5F7E6084-F315-4FC0-8F60-FEEB7070DA08}" dt="2023-04-13T10:20:41.532" v="296" actId="1038"/>
          <ac:spMkLst>
            <pc:docMk/>
            <pc:sldMk cId="1667954082" sldId="2147470972"/>
            <ac:spMk id="97" creationId="{F99EE10F-E96B-4148-9886-443F35D13FDE}"/>
          </ac:spMkLst>
        </pc:spChg>
        <pc:spChg chg="mod">
          <ac:chgData name="Kakar, Stuti" userId="6c43b45a-22d6-44dc-9504-dc17c113bcee" providerId="ADAL" clId="{5F7E6084-F315-4FC0-8F60-FEEB7070DA08}" dt="2023-04-13T10:20:41.532" v="296" actId="1038"/>
          <ac:spMkLst>
            <pc:docMk/>
            <pc:sldMk cId="1667954082" sldId="2147470972"/>
            <ac:spMk id="98" creationId="{55E6FF2C-3B82-4389-9F00-B5AFA25B822F}"/>
          </ac:spMkLst>
        </pc:spChg>
        <pc:spChg chg="mod">
          <ac:chgData name="Kakar, Stuti" userId="6c43b45a-22d6-44dc-9504-dc17c113bcee" providerId="ADAL" clId="{5F7E6084-F315-4FC0-8F60-FEEB7070DA08}" dt="2023-04-13T10:20:41.532" v="296" actId="1038"/>
          <ac:spMkLst>
            <pc:docMk/>
            <pc:sldMk cId="1667954082" sldId="2147470972"/>
            <ac:spMk id="99" creationId="{8F2348D5-4AF5-4DD4-B7FA-03B6C2597A18}"/>
          </ac:spMkLst>
        </pc:spChg>
        <pc:spChg chg="mod">
          <ac:chgData name="Kakar, Stuti" userId="6c43b45a-22d6-44dc-9504-dc17c113bcee" providerId="ADAL" clId="{5F7E6084-F315-4FC0-8F60-FEEB7070DA08}" dt="2023-04-13T10:20:41.532" v="296" actId="1038"/>
          <ac:spMkLst>
            <pc:docMk/>
            <pc:sldMk cId="1667954082" sldId="2147470972"/>
            <ac:spMk id="100" creationId="{5D5E1140-C87C-46CD-A26E-2F5C8920F54C}"/>
          </ac:spMkLst>
        </pc:spChg>
        <pc:spChg chg="mod">
          <ac:chgData name="Kakar, Stuti" userId="6c43b45a-22d6-44dc-9504-dc17c113bcee" providerId="ADAL" clId="{5F7E6084-F315-4FC0-8F60-FEEB7070DA08}" dt="2023-04-13T10:20:41.532" v="296" actId="1038"/>
          <ac:spMkLst>
            <pc:docMk/>
            <pc:sldMk cId="1667954082" sldId="2147470972"/>
            <ac:spMk id="101" creationId="{B4334D25-F58F-4BCA-A72A-1CD0D787B4B7}"/>
          </ac:spMkLst>
        </pc:spChg>
        <pc:spChg chg="mod">
          <ac:chgData name="Kakar, Stuti" userId="6c43b45a-22d6-44dc-9504-dc17c113bcee" providerId="ADAL" clId="{5F7E6084-F315-4FC0-8F60-FEEB7070DA08}" dt="2023-04-13T10:20:41.532" v="296" actId="1038"/>
          <ac:spMkLst>
            <pc:docMk/>
            <pc:sldMk cId="1667954082" sldId="2147470972"/>
            <ac:spMk id="120" creationId="{96FE4C88-68CE-4472-B5E0-3932CFE78E2F}"/>
          </ac:spMkLst>
        </pc:spChg>
        <pc:spChg chg="mod">
          <ac:chgData name="Kakar, Stuti" userId="6c43b45a-22d6-44dc-9504-dc17c113bcee" providerId="ADAL" clId="{5F7E6084-F315-4FC0-8F60-FEEB7070DA08}" dt="2023-04-13T10:20:41.532" v="296" actId="1038"/>
          <ac:spMkLst>
            <pc:docMk/>
            <pc:sldMk cId="1667954082" sldId="2147470972"/>
            <ac:spMk id="121" creationId="{C4A24B5A-DFDD-4B6A-B6BA-C7B4DB38A890}"/>
          </ac:spMkLst>
        </pc:spChg>
        <pc:spChg chg="mod">
          <ac:chgData name="Kakar, Stuti" userId="6c43b45a-22d6-44dc-9504-dc17c113bcee" providerId="ADAL" clId="{5F7E6084-F315-4FC0-8F60-FEEB7070DA08}" dt="2023-04-13T10:20:41.532" v="296" actId="1038"/>
          <ac:spMkLst>
            <pc:docMk/>
            <pc:sldMk cId="1667954082" sldId="2147470972"/>
            <ac:spMk id="122" creationId="{00AFADEE-4940-42C2-A475-37DC9426EABA}"/>
          </ac:spMkLst>
        </pc:spChg>
        <pc:spChg chg="mod">
          <ac:chgData name="Kakar, Stuti" userId="6c43b45a-22d6-44dc-9504-dc17c113bcee" providerId="ADAL" clId="{5F7E6084-F315-4FC0-8F60-FEEB7070DA08}" dt="2023-04-13T10:20:41.532" v="296" actId="1038"/>
          <ac:spMkLst>
            <pc:docMk/>
            <pc:sldMk cId="1667954082" sldId="2147470972"/>
            <ac:spMk id="123" creationId="{E2E7CC8A-5A6C-4EF1-BBFB-6EC5273D3D15}"/>
          </ac:spMkLst>
        </pc:spChg>
        <pc:spChg chg="mod">
          <ac:chgData name="Kakar, Stuti" userId="6c43b45a-22d6-44dc-9504-dc17c113bcee" providerId="ADAL" clId="{5F7E6084-F315-4FC0-8F60-FEEB7070DA08}" dt="2023-04-13T10:20:41.532" v="296" actId="1038"/>
          <ac:spMkLst>
            <pc:docMk/>
            <pc:sldMk cId="1667954082" sldId="2147470972"/>
            <ac:spMk id="124" creationId="{5EB4766C-9BBF-4CA7-9958-56A6424A74F0}"/>
          </ac:spMkLst>
        </pc:spChg>
        <pc:spChg chg="mod">
          <ac:chgData name="Kakar, Stuti" userId="6c43b45a-22d6-44dc-9504-dc17c113bcee" providerId="ADAL" clId="{5F7E6084-F315-4FC0-8F60-FEEB7070DA08}" dt="2023-04-13T10:20:41.532" v="296" actId="1038"/>
          <ac:spMkLst>
            <pc:docMk/>
            <pc:sldMk cId="1667954082" sldId="2147470972"/>
            <ac:spMk id="125" creationId="{22D9ACFD-3A8F-40F5-8F5A-E696F52FD198}"/>
          </ac:spMkLst>
        </pc:spChg>
        <pc:spChg chg="mod">
          <ac:chgData name="Kakar, Stuti" userId="6c43b45a-22d6-44dc-9504-dc17c113bcee" providerId="ADAL" clId="{5F7E6084-F315-4FC0-8F60-FEEB7070DA08}" dt="2023-04-13T10:20:41.532" v="296" actId="1038"/>
          <ac:spMkLst>
            <pc:docMk/>
            <pc:sldMk cId="1667954082" sldId="2147470972"/>
            <ac:spMk id="126" creationId="{C2D8E783-E201-4D0A-9026-B89B453AED27}"/>
          </ac:spMkLst>
        </pc:spChg>
        <pc:spChg chg="mod">
          <ac:chgData name="Kakar, Stuti" userId="6c43b45a-22d6-44dc-9504-dc17c113bcee" providerId="ADAL" clId="{5F7E6084-F315-4FC0-8F60-FEEB7070DA08}" dt="2023-04-13T10:20:41.532" v="296" actId="1038"/>
          <ac:spMkLst>
            <pc:docMk/>
            <pc:sldMk cId="1667954082" sldId="2147470972"/>
            <ac:spMk id="127" creationId="{83174E4D-32A9-42C7-BD2E-03E8E193D51C}"/>
          </ac:spMkLst>
        </pc:spChg>
        <pc:spChg chg="mod">
          <ac:chgData name="Kakar, Stuti" userId="6c43b45a-22d6-44dc-9504-dc17c113bcee" providerId="ADAL" clId="{5F7E6084-F315-4FC0-8F60-FEEB7070DA08}" dt="2023-04-13T10:20:41.532" v="296" actId="1038"/>
          <ac:spMkLst>
            <pc:docMk/>
            <pc:sldMk cId="1667954082" sldId="2147470972"/>
            <ac:spMk id="128" creationId="{5B0170CE-672F-4C1B-8DDA-9B3A1A617A09}"/>
          </ac:spMkLst>
        </pc:spChg>
        <pc:spChg chg="mod">
          <ac:chgData name="Kakar, Stuti" userId="6c43b45a-22d6-44dc-9504-dc17c113bcee" providerId="ADAL" clId="{5F7E6084-F315-4FC0-8F60-FEEB7070DA08}" dt="2023-04-13T10:20:41.532" v="296" actId="1038"/>
          <ac:spMkLst>
            <pc:docMk/>
            <pc:sldMk cId="1667954082" sldId="2147470972"/>
            <ac:spMk id="129" creationId="{1614B940-AE6F-4591-B878-780176A2946E}"/>
          </ac:spMkLst>
        </pc:spChg>
        <pc:spChg chg="mod">
          <ac:chgData name="Kakar, Stuti" userId="6c43b45a-22d6-44dc-9504-dc17c113bcee" providerId="ADAL" clId="{5F7E6084-F315-4FC0-8F60-FEEB7070DA08}" dt="2023-04-13T10:20:41.532" v="296" actId="1038"/>
          <ac:spMkLst>
            <pc:docMk/>
            <pc:sldMk cId="1667954082" sldId="2147470972"/>
            <ac:spMk id="130" creationId="{A722DA6C-87A1-4E8C-8A61-972EB14C9932}"/>
          </ac:spMkLst>
        </pc:spChg>
        <pc:grpChg chg="mod">
          <ac:chgData name="Kakar, Stuti" userId="6c43b45a-22d6-44dc-9504-dc17c113bcee" providerId="ADAL" clId="{5F7E6084-F315-4FC0-8F60-FEEB7070DA08}" dt="2023-04-13T10:19:03.643" v="142" actId="1037"/>
          <ac:grpSpMkLst>
            <pc:docMk/>
            <pc:sldMk cId="1667954082" sldId="2147470972"/>
            <ac:grpSpMk id="5" creationId="{1853977B-4763-038A-1D24-6153EDA84021}"/>
          </ac:grpSpMkLst>
        </pc:grpChg>
      </pc:sldChg>
      <pc:sldChg chg="addSp modSp add mod">
        <pc:chgData name="Kakar, Stuti" userId="6c43b45a-22d6-44dc-9504-dc17c113bcee" providerId="ADAL" clId="{5F7E6084-F315-4FC0-8F60-FEEB7070DA08}" dt="2023-04-13T10:38:46.116" v="366" actId="1037"/>
        <pc:sldMkLst>
          <pc:docMk/>
          <pc:sldMk cId="4057018350" sldId="2147471033"/>
        </pc:sldMkLst>
        <pc:spChg chg="mod">
          <ac:chgData name="Kakar, Stuti" userId="6c43b45a-22d6-44dc-9504-dc17c113bcee" providerId="ADAL" clId="{5F7E6084-F315-4FC0-8F60-FEEB7070DA08}" dt="2023-04-13T10:38:34.334" v="344"/>
          <ac:spMkLst>
            <pc:docMk/>
            <pc:sldMk cId="4057018350" sldId="2147471033"/>
            <ac:spMk id="10" creationId="{00000000-0000-0000-0000-000000000000}"/>
          </ac:spMkLst>
        </pc:spChg>
        <pc:spChg chg="add mod">
          <ac:chgData name="Kakar, Stuti" userId="6c43b45a-22d6-44dc-9504-dc17c113bcee" providerId="ADAL" clId="{5F7E6084-F315-4FC0-8F60-FEEB7070DA08}" dt="2023-04-13T10:38:46.116" v="366" actId="1037"/>
          <ac:spMkLst>
            <pc:docMk/>
            <pc:sldMk cId="4057018350" sldId="2147471033"/>
            <ac:spMk id="78" creationId="{735849E9-C9F7-48FA-9214-E5738D01300C}"/>
          </ac:spMkLst>
        </pc:spChg>
      </pc:sldChg>
    </pc:docChg>
  </pc:docChgLst>
  <pc:docChgLst>
    <pc:chgData name="Siddiqui, Arsalan" userId="72b84eaf-9d90-46f8-bcda-4f61ab6450a6" providerId="ADAL" clId="{8FA7FBE2-7509-4032-8F91-024CD852E297}"/>
    <pc:docChg chg="delSld modSld">
      <pc:chgData name="Siddiqui, Arsalan" userId="72b84eaf-9d90-46f8-bcda-4f61ab6450a6" providerId="ADAL" clId="{8FA7FBE2-7509-4032-8F91-024CD852E297}" dt="2023-02-16T17:49:58.239" v="76" actId="47"/>
      <pc:docMkLst>
        <pc:docMk/>
      </pc:docMkLst>
      <pc:sldChg chg="modSp mod">
        <pc:chgData name="Siddiqui, Arsalan" userId="72b84eaf-9d90-46f8-bcda-4f61ab6450a6" providerId="ADAL" clId="{8FA7FBE2-7509-4032-8F91-024CD852E297}" dt="2023-02-16T17:42:08.792" v="68" actId="20577"/>
        <pc:sldMkLst>
          <pc:docMk/>
          <pc:sldMk cId="861957290" sldId="341"/>
        </pc:sldMkLst>
        <pc:spChg chg="mod">
          <ac:chgData name="Siddiqui, Arsalan" userId="72b84eaf-9d90-46f8-bcda-4f61ab6450a6" providerId="ADAL" clId="{8FA7FBE2-7509-4032-8F91-024CD852E297}" dt="2023-02-16T17:42:08.792" v="68" actId="20577"/>
          <ac:spMkLst>
            <pc:docMk/>
            <pc:sldMk cId="861957290" sldId="341"/>
            <ac:spMk id="13" creationId="{DE5B9CEA-5E73-4E22-8C75-E8D43059FFC7}"/>
          </ac:spMkLst>
        </pc:spChg>
      </pc:sldChg>
      <pc:sldChg chg="del">
        <pc:chgData name="Siddiqui, Arsalan" userId="72b84eaf-9d90-46f8-bcda-4f61ab6450a6" providerId="ADAL" clId="{8FA7FBE2-7509-4032-8F91-024CD852E297}" dt="2023-02-16T17:49:58.239" v="76" actId="47"/>
        <pc:sldMkLst>
          <pc:docMk/>
          <pc:sldMk cId="3696800937" sldId="3472"/>
        </pc:sldMkLst>
      </pc:sldChg>
      <pc:sldChg chg="del">
        <pc:chgData name="Siddiqui, Arsalan" userId="72b84eaf-9d90-46f8-bcda-4f61ab6450a6" providerId="ADAL" clId="{8FA7FBE2-7509-4032-8F91-024CD852E297}" dt="2023-02-16T17:49:43.538" v="73" actId="47"/>
        <pc:sldMkLst>
          <pc:docMk/>
          <pc:sldMk cId="828062742" sldId="2147468781"/>
        </pc:sldMkLst>
      </pc:sldChg>
      <pc:sldChg chg="del">
        <pc:chgData name="Siddiqui, Arsalan" userId="72b84eaf-9d90-46f8-bcda-4f61ab6450a6" providerId="ADAL" clId="{8FA7FBE2-7509-4032-8F91-024CD852E297}" dt="2023-02-16T17:39:31.637" v="46" actId="47"/>
        <pc:sldMkLst>
          <pc:docMk/>
          <pc:sldMk cId="3511789535" sldId="2147468821"/>
        </pc:sldMkLst>
      </pc:sldChg>
      <pc:sldChg chg="modSp mod">
        <pc:chgData name="Siddiqui, Arsalan" userId="72b84eaf-9d90-46f8-bcda-4f61ab6450a6" providerId="ADAL" clId="{8FA7FBE2-7509-4032-8F91-024CD852E297}" dt="2023-02-16T17:42:34.898" v="70" actId="113"/>
        <pc:sldMkLst>
          <pc:docMk/>
          <pc:sldMk cId="1246870980" sldId="2147470980"/>
        </pc:sldMkLst>
        <pc:spChg chg="mod">
          <ac:chgData name="Siddiqui, Arsalan" userId="72b84eaf-9d90-46f8-bcda-4f61ab6450a6" providerId="ADAL" clId="{8FA7FBE2-7509-4032-8F91-024CD852E297}" dt="2023-02-16T17:42:34.898" v="70" actId="113"/>
          <ac:spMkLst>
            <pc:docMk/>
            <pc:sldMk cId="1246870980" sldId="2147470980"/>
            <ac:spMk id="49" creationId="{B127B208-DF79-22BF-B565-A49339658118}"/>
          </ac:spMkLst>
        </pc:spChg>
      </pc:sldChg>
      <pc:sldChg chg="del">
        <pc:chgData name="Siddiqui, Arsalan" userId="72b84eaf-9d90-46f8-bcda-4f61ab6450a6" providerId="ADAL" clId="{8FA7FBE2-7509-4032-8F91-024CD852E297}" dt="2023-02-16T17:49:49.918" v="74" actId="47"/>
        <pc:sldMkLst>
          <pc:docMk/>
          <pc:sldMk cId="505026021" sldId="2147470997"/>
        </pc:sldMkLst>
      </pc:sldChg>
      <pc:sldChg chg="del">
        <pc:chgData name="Siddiqui, Arsalan" userId="72b84eaf-9d90-46f8-bcda-4f61ab6450a6" providerId="ADAL" clId="{8FA7FBE2-7509-4032-8F91-024CD852E297}" dt="2023-02-16T17:49:51.860" v="75" actId="47"/>
        <pc:sldMkLst>
          <pc:docMk/>
          <pc:sldMk cId="3900605316" sldId="2147470998"/>
        </pc:sldMkLst>
      </pc:sldChg>
      <pc:sldChg chg="del">
        <pc:chgData name="Siddiqui, Arsalan" userId="72b84eaf-9d90-46f8-bcda-4f61ab6450a6" providerId="ADAL" clId="{8FA7FBE2-7509-4032-8F91-024CD852E297}" dt="2023-02-16T17:39:26.357" v="45" actId="47"/>
        <pc:sldMkLst>
          <pc:docMk/>
          <pc:sldMk cId="3290862787" sldId="2147471001"/>
        </pc:sldMkLst>
      </pc:sldChg>
      <pc:sldChg chg="modSp mod">
        <pc:chgData name="Siddiqui, Arsalan" userId="72b84eaf-9d90-46f8-bcda-4f61ab6450a6" providerId="ADAL" clId="{8FA7FBE2-7509-4032-8F91-024CD852E297}" dt="2023-02-16T17:42:44.767" v="71" actId="113"/>
        <pc:sldMkLst>
          <pc:docMk/>
          <pc:sldMk cId="1301746540" sldId="2147471008"/>
        </pc:sldMkLst>
        <pc:spChg chg="mod">
          <ac:chgData name="Siddiqui, Arsalan" userId="72b84eaf-9d90-46f8-bcda-4f61ab6450a6" providerId="ADAL" clId="{8FA7FBE2-7509-4032-8F91-024CD852E297}" dt="2023-02-16T17:42:44.767" v="71" actId="113"/>
          <ac:spMkLst>
            <pc:docMk/>
            <pc:sldMk cId="1301746540" sldId="2147471008"/>
            <ac:spMk id="8" creationId="{608B6498-0955-4EB2-A94F-8EF5A10FAA6C}"/>
          </ac:spMkLst>
        </pc:spChg>
        <pc:spChg chg="mod">
          <ac:chgData name="Siddiqui, Arsalan" userId="72b84eaf-9d90-46f8-bcda-4f61ab6450a6" providerId="ADAL" clId="{8FA7FBE2-7509-4032-8F91-024CD852E297}" dt="2023-02-16T17:41:17.702" v="57" actId="20577"/>
          <ac:spMkLst>
            <pc:docMk/>
            <pc:sldMk cId="1301746540" sldId="2147471008"/>
            <ac:spMk id="9" creationId="{982A7C1F-71F2-4DB1-9DF1-7E1BD012AEC4}"/>
          </ac:spMkLst>
        </pc:spChg>
      </pc:sldChg>
      <pc:sldChg chg="modSp">
        <pc:chgData name="Siddiqui, Arsalan" userId="72b84eaf-9d90-46f8-bcda-4f61ab6450a6" providerId="ADAL" clId="{8FA7FBE2-7509-4032-8F91-024CD852E297}" dt="2023-02-16T17:41:07.040" v="53" actId="12"/>
        <pc:sldMkLst>
          <pc:docMk/>
          <pc:sldMk cId="3654442043" sldId="2147471018"/>
        </pc:sldMkLst>
        <pc:graphicFrameChg chg="mod">
          <ac:chgData name="Siddiqui, Arsalan" userId="72b84eaf-9d90-46f8-bcda-4f61ab6450a6" providerId="ADAL" clId="{8FA7FBE2-7509-4032-8F91-024CD852E297}" dt="2023-02-16T17:41:07.040" v="53" actId="12"/>
          <ac:graphicFrameMkLst>
            <pc:docMk/>
            <pc:sldMk cId="3654442043" sldId="2147471018"/>
            <ac:graphicFrameMk id="12" creationId="{6EA50791-175B-40D6-B199-617B8ED6A0D6}"/>
          </ac:graphicFrameMkLst>
        </pc:graphicFrameChg>
      </pc:sldChg>
      <pc:sldChg chg="modSp">
        <pc:chgData name="Siddiqui, Arsalan" userId="72b84eaf-9d90-46f8-bcda-4f61ab6450a6" providerId="ADAL" clId="{8FA7FBE2-7509-4032-8F91-024CD852E297}" dt="2023-02-16T17:41:47.216" v="60" actId="12"/>
        <pc:sldMkLst>
          <pc:docMk/>
          <pc:sldMk cId="1243083697" sldId="2147471019"/>
        </pc:sldMkLst>
        <pc:graphicFrameChg chg="mod">
          <ac:chgData name="Siddiqui, Arsalan" userId="72b84eaf-9d90-46f8-bcda-4f61ab6450a6" providerId="ADAL" clId="{8FA7FBE2-7509-4032-8F91-024CD852E297}" dt="2023-02-16T17:41:47.216" v="60" actId="12"/>
          <ac:graphicFrameMkLst>
            <pc:docMk/>
            <pc:sldMk cId="1243083697" sldId="2147471019"/>
            <ac:graphicFrameMk id="12" creationId="{6EA50791-175B-40D6-B199-617B8ED6A0D6}"/>
          </ac:graphicFrameMkLst>
        </pc:graphicFrameChg>
      </pc:sldChg>
      <pc:sldChg chg="modSp mod">
        <pc:chgData name="Siddiqui, Arsalan" userId="72b84eaf-9d90-46f8-bcda-4f61ab6450a6" providerId="ADAL" clId="{8FA7FBE2-7509-4032-8F91-024CD852E297}" dt="2023-02-16T17:42:50.580" v="72" actId="113"/>
        <pc:sldMkLst>
          <pc:docMk/>
          <pc:sldMk cId="78013098" sldId="2147471022"/>
        </pc:sldMkLst>
        <pc:spChg chg="mod">
          <ac:chgData name="Siddiqui, Arsalan" userId="72b84eaf-9d90-46f8-bcda-4f61ab6450a6" providerId="ADAL" clId="{8FA7FBE2-7509-4032-8F91-024CD852E297}" dt="2023-02-16T17:42:50.580" v="72" actId="113"/>
          <ac:spMkLst>
            <pc:docMk/>
            <pc:sldMk cId="78013098" sldId="2147471022"/>
            <ac:spMk id="37" creationId="{98A28C5A-F605-4E0B-B2EF-18C88F78421D}"/>
          </ac:spMkLst>
        </pc:spChg>
      </pc:sldChg>
      <pc:sldChg chg="modSp mod">
        <pc:chgData name="Siddiqui, Arsalan" userId="72b84eaf-9d90-46f8-bcda-4f61ab6450a6" providerId="ADAL" clId="{8FA7FBE2-7509-4032-8F91-024CD852E297}" dt="2023-02-16T17:42:26.485" v="69" actId="120"/>
        <pc:sldMkLst>
          <pc:docMk/>
          <pc:sldMk cId="3739010543" sldId="2147471032"/>
        </pc:sldMkLst>
        <pc:spChg chg="mod">
          <ac:chgData name="Siddiqui, Arsalan" userId="72b84eaf-9d90-46f8-bcda-4f61ab6450a6" providerId="ADAL" clId="{8FA7FBE2-7509-4032-8F91-024CD852E297}" dt="2023-02-16T17:42:26.485" v="69" actId="120"/>
          <ac:spMkLst>
            <pc:docMk/>
            <pc:sldMk cId="3739010543" sldId="2147471032"/>
            <ac:spMk id="16" creationId="{2EDD6682-C358-F923-06D8-B33ECAD9BADB}"/>
          </ac:spMkLst>
        </pc:spChg>
      </pc:sldChg>
      <pc:sldMasterChg chg="delSldLayout">
        <pc:chgData name="Siddiqui, Arsalan" userId="72b84eaf-9d90-46f8-bcda-4f61ab6450a6" providerId="ADAL" clId="{8FA7FBE2-7509-4032-8F91-024CD852E297}" dt="2023-02-16T17:49:43.538" v="73" actId="47"/>
        <pc:sldMasterMkLst>
          <pc:docMk/>
          <pc:sldMasterMk cId="1715277791" sldId="2147483993"/>
        </pc:sldMasterMkLst>
        <pc:sldLayoutChg chg="del">
          <pc:chgData name="Siddiqui, Arsalan" userId="72b84eaf-9d90-46f8-bcda-4f61ab6450a6" providerId="ADAL" clId="{8FA7FBE2-7509-4032-8F91-024CD852E297}" dt="2023-02-16T17:49:43.538" v="73" actId="47"/>
          <pc:sldLayoutMkLst>
            <pc:docMk/>
            <pc:sldMasterMk cId="1715277791" sldId="2147483993"/>
            <pc:sldLayoutMk cId="320072345" sldId="2147484068"/>
          </pc:sldLayoutMkLst>
        </pc:sldLayoutChg>
      </pc:sldMasterChg>
    </pc:docChg>
  </pc:docChgLst>
  <pc:docChgLst>
    <pc:chgData name="Saini, Deepak" userId="S::dsaini@deloitte.com::e80dbb9a-4b07-4a9f-88ef-d15fa0089888" providerId="AD" clId="Web-{349A08B6-B2E3-4C0F-8734-53182648B584}"/>
    <pc:docChg chg="delSld">
      <pc:chgData name="Saini, Deepak" userId="S::dsaini@deloitte.com::e80dbb9a-4b07-4a9f-88ef-d15fa0089888" providerId="AD" clId="Web-{349A08B6-B2E3-4C0F-8734-53182648B584}" dt="2023-02-16T18:10:30.723" v="0"/>
      <pc:docMkLst>
        <pc:docMk/>
      </pc:docMkLst>
      <pc:sldChg chg="del">
        <pc:chgData name="Saini, Deepak" userId="S::dsaini@deloitte.com::e80dbb9a-4b07-4a9f-88ef-d15fa0089888" providerId="AD" clId="Web-{349A08B6-B2E3-4C0F-8734-53182648B584}" dt="2023-02-16T18:10:30.723" v="0"/>
        <pc:sldMkLst>
          <pc:docMk/>
          <pc:sldMk cId="2202856920" sldId="214747102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60AFC5-93BF-421D-8826-EBAE8957A00D}" type="doc">
      <dgm:prSet loTypeId="urn:microsoft.com/office/officeart/2005/8/layout/cycle5" loCatId="cycle" qsTypeId="urn:microsoft.com/office/officeart/2005/8/quickstyle/simple4" qsCatId="simple" csTypeId="urn:microsoft.com/office/officeart/2005/8/colors/accent1_2" csCatId="accent1" phldr="1"/>
      <dgm:spPr/>
      <dgm:t>
        <a:bodyPr/>
        <a:lstStyle/>
        <a:p>
          <a:endParaRPr lang="en-US"/>
        </a:p>
      </dgm:t>
    </dgm:pt>
    <dgm:pt modelId="{46729632-5EB5-4CCD-A8A1-FADB91A06C68}">
      <dgm:prSet phldrT="[Text]"/>
      <dgm:spPr/>
      <dgm:t>
        <a:bodyPr/>
        <a:lstStyle/>
        <a:p>
          <a:pPr>
            <a:lnSpc>
              <a:spcPct val="100000"/>
            </a:lnSpc>
          </a:pPr>
          <a:r>
            <a:rPr lang="en-US"/>
            <a:t>Adjust/Transfer</a:t>
          </a:r>
        </a:p>
      </dgm:t>
    </dgm:pt>
    <dgm:pt modelId="{54172042-91A5-4115-BA2B-153ED34217FE}" type="parTrans" cxnId="{45A85F04-8275-4BA7-884B-2EB7EC2790AF}">
      <dgm:prSet/>
      <dgm:spPr/>
      <dgm:t>
        <a:bodyPr/>
        <a:lstStyle/>
        <a:p>
          <a:endParaRPr lang="en-US"/>
        </a:p>
      </dgm:t>
    </dgm:pt>
    <dgm:pt modelId="{52F6E350-B23F-4B60-9E71-8BED4529B702}" type="sibTrans" cxnId="{45A85F04-8275-4BA7-884B-2EB7EC2790AF}">
      <dgm:prSet/>
      <dgm:spPr/>
      <dgm:t>
        <a:bodyPr/>
        <a:lstStyle/>
        <a:p>
          <a:endParaRPr lang="en-US"/>
        </a:p>
      </dgm:t>
    </dgm:pt>
    <dgm:pt modelId="{75A2A5A5-47E8-4081-9C5B-A1EC5BBA9282}">
      <dgm:prSet phldrT="[Text]"/>
      <dgm:spPr/>
      <dgm:t>
        <a:bodyPr/>
        <a:lstStyle/>
        <a:p>
          <a:pPr>
            <a:lnSpc>
              <a:spcPct val="100000"/>
            </a:lnSpc>
          </a:pPr>
          <a:r>
            <a:rPr lang="en-US"/>
            <a:t>Depreciate</a:t>
          </a:r>
        </a:p>
      </dgm:t>
    </dgm:pt>
    <dgm:pt modelId="{BE0952F2-E57F-48AE-9835-B0B665BFEACD}" type="parTrans" cxnId="{3C977FCC-9088-459D-A895-22C2252B388F}">
      <dgm:prSet/>
      <dgm:spPr/>
      <dgm:t>
        <a:bodyPr/>
        <a:lstStyle/>
        <a:p>
          <a:endParaRPr lang="en-US"/>
        </a:p>
      </dgm:t>
    </dgm:pt>
    <dgm:pt modelId="{23DA2B05-EAB9-40CE-9CE0-1D6376406EA7}" type="sibTrans" cxnId="{3C977FCC-9088-459D-A895-22C2252B388F}">
      <dgm:prSet/>
      <dgm:spPr/>
      <dgm:t>
        <a:bodyPr/>
        <a:lstStyle/>
        <a:p>
          <a:endParaRPr lang="en-US"/>
        </a:p>
      </dgm:t>
    </dgm:pt>
    <dgm:pt modelId="{C369BEE4-32ED-4C92-9379-294514D0E962}">
      <dgm:prSet phldrT="[Text]"/>
      <dgm:spPr/>
      <dgm:t>
        <a:bodyPr/>
        <a:lstStyle/>
        <a:p>
          <a:pPr>
            <a:lnSpc>
              <a:spcPct val="100000"/>
            </a:lnSpc>
          </a:pPr>
          <a:r>
            <a:rPr lang="en-US"/>
            <a:t>Retire/Reinstate</a:t>
          </a:r>
        </a:p>
      </dgm:t>
    </dgm:pt>
    <dgm:pt modelId="{EC01313F-26A5-4921-A8B4-C1D996BFEB64}" type="parTrans" cxnId="{78EE307C-8134-4743-98EF-E6A46373DF6B}">
      <dgm:prSet/>
      <dgm:spPr/>
      <dgm:t>
        <a:bodyPr/>
        <a:lstStyle/>
        <a:p>
          <a:endParaRPr lang="en-US"/>
        </a:p>
      </dgm:t>
    </dgm:pt>
    <dgm:pt modelId="{6E3D5511-D2F5-4EF0-849F-143B623C4045}" type="sibTrans" cxnId="{78EE307C-8134-4743-98EF-E6A46373DF6B}">
      <dgm:prSet/>
      <dgm:spPr/>
      <dgm:t>
        <a:bodyPr/>
        <a:lstStyle/>
        <a:p>
          <a:endParaRPr lang="en-US"/>
        </a:p>
      </dgm:t>
    </dgm:pt>
    <dgm:pt modelId="{C29773B8-A21F-4945-AF13-0520E3A0AC7F}">
      <dgm:prSet phldrT="[Text]"/>
      <dgm:spPr/>
      <dgm:t>
        <a:bodyPr/>
        <a:lstStyle/>
        <a:p>
          <a:pPr>
            <a:lnSpc>
              <a:spcPct val="100000"/>
            </a:lnSpc>
          </a:pPr>
          <a:r>
            <a:rPr lang="en-US"/>
            <a:t>Account</a:t>
          </a:r>
        </a:p>
      </dgm:t>
    </dgm:pt>
    <dgm:pt modelId="{EEDFC56B-E0C8-44FA-B1B1-C31A60CDA5CB}" type="parTrans" cxnId="{F22C58C0-9D85-4811-8D8E-1A851AE327FB}">
      <dgm:prSet/>
      <dgm:spPr/>
      <dgm:t>
        <a:bodyPr/>
        <a:lstStyle/>
        <a:p>
          <a:endParaRPr lang="en-US"/>
        </a:p>
      </dgm:t>
    </dgm:pt>
    <dgm:pt modelId="{79B96FC7-9E1D-4115-9866-D1D489D667E4}" type="sibTrans" cxnId="{F22C58C0-9D85-4811-8D8E-1A851AE327FB}">
      <dgm:prSet/>
      <dgm:spPr/>
      <dgm:t>
        <a:bodyPr/>
        <a:lstStyle/>
        <a:p>
          <a:endParaRPr lang="en-US"/>
        </a:p>
      </dgm:t>
    </dgm:pt>
    <dgm:pt modelId="{ECBEA9EF-D61D-4585-84BE-8B16C7193475}">
      <dgm:prSet phldrT="[Text]"/>
      <dgm:spPr/>
      <dgm:t>
        <a:bodyPr/>
        <a:lstStyle/>
        <a:p>
          <a:pPr>
            <a:lnSpc>
              <a:spcPct val="100000"/>
            </a:lnSpc>
          </a:pPr>
          <a:r>
            <a:rPr lang="en-US"/>
            <a:t>Report</a:t>
          </a:r>
        </a:p>
      </dgm:t>
    </dgm:pt>
    <dgm:pt modelId="{7D04321D-0FD8-4F6C-B81A-34C45B8C668B}" type="parTrans" cxnId="{97DF259B-A2EA-4D54-8672-1AE5F2014BD5}">
      <dgm:prSet/>
      <dgm:spPr/>
      <dgm:t>
        <a:bodyPr/>
        <a:lstStyle/>
        <a:p>
          <a:endParaRPr lang="en-US"/>
        </a:p>
      </dgm:t>
    </dgm:pt>
    <dgm:pt modelId="{D85DFB5B-94F0-4EE9-8B1B-92D7CEF3589A}" type="sibTrans" cxnId="{97DF259B-A2EA-4D54-8672-1AE5F2014BD5}">
      <dgm:prSet/>
      <dgm:spPr/>
      <dgm:t>
        <a:bodyPr/>
        <a:lstStyle/>
        <a:p>
          <a:endParaRPr lang="en-US"/>
        </a:p>
      </dgm:t>
    </dgm:pt>
    <dgm:pt modelId="{60DB93E0-C2A4-4DF1-BBDE-649C0017FABE}">
      <dgm:prSet phldr="0"/>
      <dgm:spPr/>
      <dgm:t>
        <a:bodyPr/>
        <a:lstStyle/>
        <a:p>
          <a:pPr rtl="0">
            <a:lnSpc>
              <a:spcPct val="100000"/>
            </a:lnSpc>
          </a:pPr>
          <a:r>
            <a:rPr lang="en-US"/>
            <a:t>Acquire</a:t>
          </a:r>
          <a:endParaRPr lang="en-US">
            <a:latin typeface="Calibri"/>
          </a:endParaRPr>
        </a:p>
      </dgm:t>
    </dgm:pt>
    <dgm:pt modelId="{FC7913BC-4B54-40C5-BBDC-B5F391B7FF5D}" type="parTrans" cxnId="{A70D4665-3CB7-47B7-AF2E-535A60238D1E}">
      <dgm:prSet/>
      <dgm:spPr/>
      <dgm:t>
        <a:bodyPr/>
        <a:lstStyle/>
        <a:p>
          <a:endParaRPr lang="en-US"/>
        </a:p>
      </dgm:t>
    </dgm:pt>
    <dgm:pt modelId="{3180BDFC-7483-444E-A051-41B3ED7BA798}" type="sibTrans" cxnId="{A70D4665-3CB7-47B7-AF2E-535A60238D1E}">
      <dgm:prSet/>
      <dgm:spPr/>
      <dgm:t>
        <a:bodyPr/>
        <a:lstStyle/>
        <a:p>
          <a:endParaRPr lang="en-US"/>
        </a:p>
      </dgm:t>
    </dgm:pt>
    <dgm:pt modelId="{8C9F031E-490D-4BBC-B585-0E49F3640A2A}" type="pres">
      <dgm:prSet presAssocID="{4160AFC5-93BF-421D-8826-EBAE8957A00D}" presName="cycle" presStyleCnt="0">
        <dgm:presLayoutVars>
          <dgm:dir/>
          <dgm:resizeHandles val="exact"/>
        </dgm:presLayoutVars>
      </dgm:prSet>
      <dgm:spPr/>
    </dgm:pt>
    <dgm:pt modelId="{CD5BB7FB-75C1-4F64-B8DB-E0847BFC9B51}" type="pres">
      <dgm:prSet presAssocID="{60DB93E0-C2A4-4DF1-BBDE-649C0017FABE}" presName="node" presStyleLbl="node1" presStyleIdx="0" presStyleCnt="6" custRadScaleRad="96850">
        <dgm:presLayoutVars>
          <dgm:bulletEnabled val="1"/>
        </dgm:presLayoutVars>
      </dgm:prSet>
      <dgm:spPr/>
    </dgm:pt>
    <dgm:pt modelId="{DFB1AD04-9356-4217-A720-47B2BB9A1DA3}" type="pres">
      <dgm:prSet presAssocID="{60DB93E0-C2A4-4DF1-BBDE-649C0017FABE}" presName="spNode" presStyleCnt="0"/>
      <dgm:spPr/>
    </dgm:pt>
    <dgm:pt modelId="{3AE2DA9B-E0B0-40D1-B60D-A51F1C9B0812}" type="pres">
      <dgm:prSet presAssocID="{3180BDFC-7483-444E-A051-41B3ED7BA798}" presName="sibTrans" presStyleLbl="sibTrans1D1" presStyleIdx="0" presStyleCnt="6"/>
      <dgm:spPr/>
    </dgm:pt>
    <dgm:pt modelId="{CC2D53B7-3E8F-46FD-933B-4C02F3D043B9}" type="pres">
      <dgm:prSet presAssocID="{46729632-5EB5-4CCD-A8A1-FADB91A06C68}" presName="node" presStyleLbl="node1" presStyleIdx="1" presStyleCnt="6">
        <dgm:presLayoutVars>
          <dgm:bulletEnabled val="1"/>
        </dgm:presLayoutVars>
      </dgm:prSet>
      <dgm:spPr/>
    </dgm:pt>
    <dgm:pt modelId="{0D2249EE-BFE6-4500-9139-24368ECBD61C}" type="pres">
      <dgm:prSet presAssocID="{46729632-5EB5-4CCD-A8A1-FADB91A06C68}" presName="spNode" presStyleCnt="0"/>
      <dgm:spPr/>
    </dgm:pt>
    <dgm:pt modelId="{598F81FB-ED37-45DE-9699-1FECCE5B4A4B}" type="pres">
      <dgm:prSet presAssocID="{52F6E350-B23F-4B60-9E71-8BED4529B702}" presName="sibTrans" presStyleLbl="sibTrans1D1" presStyleIdx="1" presStyleCnt="6"/>
      <dgm:spPr/>
    </dgm:pt>
    <dgm:pt modelId="{6DA3BD39-5F1A-4360-A60B-CF1747699404}" type="pres">
      <dgm:prSet presAssocID="{75A2A5A5-47E8-4081-9C5B-A1EC5BBA9282}" presName="node" presStyleLbl="node1" presStyleIdx="2" presStyleCnt="6">
        <dgm:presLayoutVars>
          <dgm:bulletEnabled val="1"/>
        </dgm:presLayoutVars>
      </dgm:prSet>
      <dgm:spPr/>
    </dgm:pt>
    <dgm:pt modelId="{263365F2-BF2E-47AD-88C9-455F025AD2A2}" type="pres">
      <dgm:prSet presAssocID="{75A2A5A5-47E8-4081-9C5B-A1EC5BBA9282}" presName="spNode" presStyleCnt="0"/>
      <dgm:spPr/>
    </dgm:pt>
    <dgm:pt modelId="{DECBF57A-3DAC-4A90-B396-F0879D42DECD}" type="pres">
      <dgm:prSet presAssocID="{23DA2B05-EAB9-40CE-9CE0-1D6376406EA7}" presName="sibTrans" presStyleLbl="sibTrans1D1" presStyleIdx="2" presStyleCnt="6"/>
      <dgm:spPr/>
    </dgm:pt>
    <dgm:pt modelId="{BA4F2681-83C9-48E6-AEB5-479511DA2587}" type="pres">
      <dgm:prSet presAssocID="{C369BEE4-32ED-4C92-9379-294514D0E962}" presName="node" presStyleLbl="node1" presStyleIdx="3" presStyleCnt="6">
        <dgm:presLayoutVars>
          <dgm:bulletEnabled val="1"/>
        </dgm:presLayoutVars>
      </dgm:prSet>
      <dgm:spPr/>
    </dgm:pt>
    <dgm:pt modelId="{ED17B210-A3E1-417E-BE4D-F2AD7659EE73}" type="pres">
      <dgm:prSet presAssocID="{C369BEE4-32ED-4C92-9379-294514D0E962}" presName="spNode" presStyleCnt="0"/>
      <dgm:spPr/>
    </dgm:pt>
    <dgm:pt modelId="{01D5667E-1F3B-4D33-A121-C69CFAE14A76}" type="pres">
      <dgm:prSet presAssocID="{6E3D5511-D2F5-4EF0-849F-143B623C4045}" presName="sibTrans" presStyleLbl="sibTrans1D1" presStyleIdx="3" presStyleCnt="6"/>
      <dgm:spPr/>
    </dgm:pt>
    <dgm:pt modelId="{D9BE3AB8-0580-485E-AE21-D024F6032900}" type="pres">
      <dgm:prSet presAssocID="{C29773B8-A21F-4945-AF13-0520E3A0AC7F}" presName="node" presStyleLbl="node1" presStyleIdx="4" presStyleCnt="6">
        <dgm:presLayoutVars>
          <dgm:bulletEnabled val="1"/>
        </dgm:presLayoutVars>
      </dgm:prSet>
      <dgm:spPr/>
    </dgm:pt>
    <dgm:pt modelId="{2D89D787-3C36-4465-AA9A-95AC3AD33BEA}" type="pres">
      <dgm:prSet presAssocID="{C29773B8-A21F-4945-AF13-0520E3A0AC7F}" presName="spNode" presStyleCnt="0"/>
      <dgm:spPr/>
    </dgm:pt>
    <dgm:pt modelId="{37AB33B7-37F3-4CAC-BBCF-1974A2A35FEC}" type="pres">
      <dgm:prSet presAssocID="{79B96FC7-9E1D-4115-9866-D1D489D667E4}" presName="sibTrans" presStyleLbl="sibTrans1D1" presStyleIdx="4" presStyleCnt="6"/>
      <dgm:spPr/>
    </dgm:pt>
    <dgm:pt modelId="{647E0C0B-DB68-41E7-93A1-AD7BA2A20F75}" type="pres">
      <dgm:prSet presAssocID="{ECBEA9EF-D61D-4585-84BE-8B16C7193475}" presName="node" presStyleLbl="node1" presStyleIdx="5" presStyleCnt="6">
        <dgm:presLayoutVars>
          <dgm:bulletEnabled val="1"/>
        </dgm:presLayoutVars>
      </dgm:prSet>
      <dgm:spPr/>
    </dgm:pt>
    <dgm:pt modelId="{279C46CF-FDA1-4A28-89F1-D2326D8F46F4}" type="pres">
      <dgm:prSet presAssocID="{ECBEA9EF-D61D-4585-84BE-8B16C7193475}" presName="spNode" presStyleCnt="0"/>
      <dgm:spPr/>
    </dgm:pt>
    <dgm:pt modelId="{A107AF1D-2197-4DAA-A6F0-B1009783B33E}" type="pres">
      <dgm:prSet presAssocID="{D85DFB5B-94F0-4EE9-8B1B-92D7CEF3589A}" presName="sibTrans" presStyleLbl="sibTrans1D1" presStyleIdx="5" presStyleCnt="6"/>
      <dgm:spPr/>
    </dgm:pt>
  </dgm:ptLst>
  <dgm:cxnLst>
    <dgm:cxn modelId="{45A85F04-8275-4BA7-884B-2EB7EC2790AF}" srcId="{4160AFC5-93BF-421D-8826-EBAE8957A00D}" destId="{46729632-5EB5-4CCD-A8A1-FADB91A06C68}" srcOrd="1" destOrd="0" parTransId="{54172042-91A5-4115-BA2B-153ED34217FE}" sibTransId="{52F6E350-B23F-4B60-9E71-8BED4529B702}"/>
    <dgm:cxn modelId="{0512EA0B-7BD6-4322-B854-5E3E6893443B}" type="presOf" srcId="{C29773B8-A21F-4945-AF13-0520E3A0AC7F}" destId="{D9BE3AB8-0580-485E-AE21-D024F6032900}" srcOrd="0" destOrd="0" presId="urn:microsoft.com/office/officeart/2005/8/layout/cycle5"/>
    <dgm:cxn modelId="{69531825-D5DF-4378-8301-3BF4FFD66E02}" type="presOf" srcId="{C369BEE4-32ED-4C92-9379-294514D0E962}" destId="{BA4F2681-83C9-48E6-AEB5-479511DA2587}" srcOrd="0" destOrd="0" presId="urn:microsoft.com/office/officeart/2005/8/layout/cycle5"/>
    <dgm:cxn modelId="{06A3E025-7B88-4E49-B15C-3771E32A6D04}" type="presOf" srcId="{60DB93E0-C2A4-4DF1-BBDE-649C0017FABE}" destId="{CD5BB7FB-75C1-4F64-B8DB-E0847BFC9B51}" srcOrd="0" destOrd="0" presId="urn:microsoft.com/office/officeart/2005/8/layout/cycle5"/>
    <dgm:cxn modelId="{5A941833-D577-4CDF-ABBE-D86CC4A29817}" type="presOf" srcId="{D85DFB5B-94F0-4EE9-8B1B-92D7CEF3589A}" destId="{A107AF1D-2197-4DAA-A6F0-B1009783B33E}" srcOrd="0" destOrd="0" presId="urn:microsoft.com/office/officeart/2005/8/layout/cycle5"/>
    <dgm:cxn modelId="{0B75F43A-FEFD-46D4-98EE-E3639CFAFB82}" type="presOf" srcId="{46729632-5EB5-4CCD-A8A1-FADB91A06C68}" destId="{CC2D53B7-3E8F-46FD-933B-4C02F3D043B9}" srcOrd="0" destOrd="0" presId="urn:microsoft.com/office/officeart/2005/8/layout/cycle5"/>
    <dgm:cxn modelId="{A70D4665-3CB7-47B7-AF2E-535A60238D1E}" srcId="{4160AFC5-93BF-421D-8826-EBAE8957A00D}" destId="{60DB93E0-C2A4-4DF1-BBDE-649C0017FABE}" srcOrd="0" destOrd="0" parTransId="{FC7913BC-4B54-40C5-BBDC-B5F391B7FF5D}" sibTransId="{3180BDFC-7483-444E-A051-41B3ED7BA798}"/>
    <dgm:cxn modelId="{6027B445-3258-4C3F-8AF7-F2D36AB228CA}" type="presOf" srcId="{3180BDFC-7483-444E-A051-41B3ED7BA798}" destId="{3AE2DA9B-E0B0-40D1-B60D-A51F1C9B0812}" srcOrd="0" destOrd="0" presId="urn:microsoft.com/office/officeart/2005/8/layout/cycle5"/>
    <dgm:cxn modelId="{48EB076D-1128-4384-998E-1DEAA3080F0C}" type="presOf" srcId="{75A2A5A5-47E8-4081-9C5B-A1EC5BBA9282}" destId="{6DA3BD39-5F1A-4360-A60B-CF1747699404}" srcOrd="0" destOrd="0" presId="urn:microsoft.com/office/officeart/2005/8/layout/cycle5"/>
    <dgm:cxn modelId="{78EE307C-8134-4743-98EF-E6A46373DF6B}" srcId="{4160AFC5-93BF-421D-8826-EBAE8957A00D}" destId="{C369BEE4-32ED-4C92-9379-294514D0E962}" srcOrd="3" destOrd="0" parTransId="{EC01313F-26A5-4921-A8B4-C1D996BFEB64}" sibTransId="{6E3D5511-D2F5-4EF0-849F-143B623C4045}"/>
    <dgm:cxn modelId="{B940CF9A-FA22-4001-AC35-B7A79F06B39A}" type="presOf" srcId="{6E3D5511-D2F5-4EF0-849F-143B623C4045}" destId="{01D5667E-1F3B-4D33-A121-C69CFAE14A76}" srcOrd="0" destOrd="0" presId="urn:microsoft.com/office/officeart/2005/8/layout/cycle5"/>
    <dgm:cxn modelId="{97DF259B-A2EA-4D54-8672-1AE5F2014BD5}" srcId="{4160AFC5-93BF-421D-8826-EBAE8957A00D}" destId="{ECBEA9EF-D61D-4585-84BE-8B16C7193475}" srcOrd="5" destOrd="0" parTransId="{7D04321D-0FD8-4F6C-B81A-34C45B8C668B}" sibTransId="{D85DFB5B-94F0-4EE9-8B1B-92D7CEF3589A}"/>
    <dgm:cxn modelId="{00ECE9A4-47DF-4938-98AC-D11C5F5592E6}" type="presOf" srcId="{4160AFC5-93BF-421D-8826-EBAE8957A00D}" destId="{8C9F031E-490D-4BBC-B585-0E49F3640A2A}" srcOrd="0" destOrd="0" presId="urn:microsoft.com/office/officeart/2005/8/layout/cycle5"/>
    <dgm:cxn modelId="{F22C58C0-9D85-4811-8D8E-1A851AE327FB}" srcId="{4160AFC5-93BF-421D-8826-EBAE8957A00D}" destId="{C29773B8-A21F-4945-AF13-0520E3A0AC7F}" srcOrd="4" destOrd="0" parTransId="{EEDFC56B-E0C8-44FA-B1B1-C31A60CDA5CB}" sibTransId="{79B96FC7-9E1D-4115-9866-D1D489D667E4}"/>
    <dgm:cxn modelId="{3C977FCC-9088-459D-A895-22C2252B388F}" srcId="{4160AFC5-93BF-421D-8826-EBAE8957A00D}" destId="{75A2A5A5-47E8-4081-9C5B-A1EC5BBA9282}" srcOrd="2" destOrd="0" parTransId="{BE0952F2-E57F-48AE-9835-B0B665BFEACD}" sibTransId="{23DA2B05-EAB9-40CE-9CE0-1D6376406EA7}"/>
    <dgm:cxn modelId="{39C507D2-CF15-4C15-B3A3-4D084D502F96}" type="presOf" srcId="{52F6E350-B23F-4B60-9E71-8BED4529B702}" destId="{598F81FB-ED37-45DE-9699-1FECCE5B4A4B}" srcOrd="0" destOrd="0" presId="urn:microsoft.com/office/officeart/2005/8/layout/cycle5"/>
    <dgm:cxn modelId="{695158D8-C471-49E5-B5C1-7E80685A7A4E}" type="presOf" srcId="{79B96FC7-9E1D-4115-9866-D1D489D667E4}" destId="{37AB33B7-37F3-4CAC-BBCF-1974A2A35FEC}" srcOrd="0" destOrd="0" presId="urn:microsoft.com/office/officeart/2005/8/layout/cycle5"/>
    <dgm:cxn modelId="{3EDFB6E0-1A33-47DE-A79C-1FDF1731D560}" type="presOf" srcId="{23DA2B05-EAB9-40CE-9CE0-1D6376406EA7}" destId="{DECBF57A-3DAC-4A90-B396-F0879D42DECD}" srcOrd="0" destOrd="0" presId="urn:microsoft.com/office/officeart/2005/8/layout/cycle5"/>
    <dgm:cxn modelId="{EEC35AFB-FF01-4516-A844-146B03894E7E}" type="presOf" srcId="{ECBEA9EF-D61D-4585-84BE-8B16C7193475}" destId="{647E0C0B-DB68-41E7-93A1-AD7BA2A20F75}" srcOrd="0" destOrd="0" presId="urn:microsoft.com/office/officeart/2005/8/layout/cycle5"/>
    <dgm:cxn modelId="{CE138B4C-4D70-47F9-856B-9866370B6C68}" type="presParOf" srcId="{8C9F031E-490D-4BBC-B585-0E49F3640A2A}" destId="{CD5BB7FB-75C1-4F64-B8DB-E0847BFC9B51}" srcOrd="0" destOrd="0" presId="urn:microsoft.com/office/officeart/2005/8/layout/cycle5"/>
    <dgm:cxn modelId="{F448F63F-4D27-483F-A491-D0E7AF03870C}" type="presParOf" srcId="{8C9F031E-490D-4BBC-B585-0E49F3640A2A}" destId="{DFB1AD04-9356-4217-A720-47B2BB9A1DA3}" srcOrd="1" destOrd="0" presId="urn:microsoft.com/office/officeart/2005/8/layout/cycle5"/>
    <dgm:cxn modelId="{1EB3BC94-710A-4E38-B890-D11242047EA6}" type="presParOf" srcId="{8C9F031E-490D-4BBC-B585-0E49F3640A2A}" destId="{3AE2DA9B-E0B0-40D1-B60D-A51F1C9B0812}" srcOrd="2" destOrd="0" presId="urn:microsoft.com/office/officeart/2005/8/layout/cycle5"/>
    <dgm:cxn modelId="{26D63FA3-0949-4728-A949-4B2527137B54}" type="presParOf" srcId="{8C9F031E-490D-4BBC-B585-0E49F3640A2A}" destId="{CC2D53B7-3E8F-46FD-933B-4C02F3D043B9}" srcOrd="3" destOrd="0" presId="urn:microsoft.com/office/officeart/2005/8/layout/cycle5"/>
    <dgm:cxn modelId="{2CAEA751-2F11-471C-8682-DB15EF2226BF}" type="presParOf" srcId="{8C9F031E-490D-4BBC-B585-0E49F3640A2A}" destId="{0D2249EE-BFE6-4500-9139-24368ECBD61C}" srcOrd="4" destOrd="0" presId="urn:microsoft.com/office/officeart/2005/8/layout/cycle5"/>
    <dgm:cxn modelId="{2B5F60CB-C1EC-4594-BFE7-07C81037071D}" type="presParOf" srcId="{8C9F031E-490D-4BBC-B585-0E49F3640A2A}" destId="{598F81FB-ED37-45DE-9699-1FECCE5B4A4B}" srcOrd="5" destOrd="0" presId="urn:microsoft.com/office/officeart/2005/8/layout/cycle5"/>
    <dgm:cxn modelId="{C2E5DB1B-2486-4CA5-8B51-B918C7FF2990}" type="presParOf" srcId="{8C9F031E-490D-4BBC-B585-0E49F3640A2A}" destId="{6DA3BD39-5F1A-4360-A60B-CF1747699404}" srcOrd="6" destOrd="0" presId="urn:microsoft.com/office/officeart/2005/8/layout/cycle5"/>
    <dgm:cxn modelId="{6983AA3E-6678-4454-8697-13EDBB0DD0B3}" type="presParOf" srcId="{8C9F031E-490D-4BBC-B585-0E49F3640A2A}" destId="{263365F2-BF2E-47AD-88C9-455F025AD2A2}" srcOrd="7" destOrd="0" presId="urn:microsoft.com/office/officeart/2005/8/layout/cycle5"/>
    <dgm:cxn modelId="{9E167910-5EE0-4D08-B22E-25962454843C}" type="presParOf" srcId="{8C9F031E-490D-4BBC-B585-0E49F3640A2A}" destId="{DECBF57A-3DAC-4A90-B396-F0879D42DECD}" srcOrd="8" destOrd="0" presId="urn:microsoft.com/office/officeart/2005/8/layout/cycle5"/>
    <dgm:cxn modelId="{4AB3A712-ED04-4290-B4D0-2CCD9A9A6618}" type="presParOf" srcId="{8C9F031E-490D-4BBC-B585-0E49F3640A2A}" destId="{BA4F2681-83C9-48E6-AEB5-479511DA2587}" srcOrd="9" destOrd="0" presId="urn:microsoft.com/office/officeart/2005/8/layout/cycle5"/>
    <dgm:cxn modelId="{2CA14135-78B0-4BF1-B21B-5D716D8AFB8A}" type="presParOf" srcId="{8C9F031E-490D-4BBC-B585-0E49F3640A2A}" destId="{ED17B210-A3E1-417E-BE4D-F2AD7659EE73}" srcOrd="10" destOrd="0" presId="urn:microsoft.com/office/officeart/2005/8/layout/cycle5"/>
    <dgm:cxn modelId="{678FE103-4E3D-4C6C-A3A1-41D0E611FDE5}" type="presParOf" srcId="{8C9F031E-490D-4BBC-B585-0E49F3640A2A}" destId="{01D5667E-1F3B-4D33-A121-C69CFAE14A76}" srcOrd="11" destOrd="0" presId="urn:microsoft.com/office/officeart/2005/8/layout/cycle5"/>
    <dgm:cxn modelId="{2AFAD931-A251-4C08-892A-01CD482155C5}" type="presParOf" srcId="{8C9F031E-490D-4BBC-B585-0E49F3640A2A}" destId="{D9BE3AB8-0580-485E-AE21-D024F6032900}" srcOrd="12" destOrd="0" presId="urn:microsoft.com/office/officeart/2005/8/layout/cycle5"/>
    <dgm:cxn modelId="{2A0E3687-A457-4856-833A-1066D81D8134}" type="presParOf" srcId="{8C9F031E-490D-4BBC-B585-0E49F3640A2A}" destId="{2D89D787-3C36-4465-AA9A-95AC3AD33BEA}" srcOrd="13" destOrd="0" presId="urn:microsoft.com/office/officeart/2005/8/layout/cycle5"/>
    <dgm:cxn modelId="{403BAE85-8771-495F-B050-A36E0123023C}" type="presParOf" srcId="{8C9F031E-490D-4BBC-B585-0E49F3640A2A}" destId="{37AB33B7-37F3-4CAC-BBCF-1974A2A35FEC}" srcOrd="14" destOrd="0" presId="urn:microsoft.com/office/officeart/2005/8/layout/cycle5"/>
    <dgm:cxn modelId="{2AA336E1-B3AF-4773-B07D-C41BDB94E6B9}" type="presParOf" srcId="{8C9F031E-490D-4BBC-B585-0E49F3640A2A}" destId="{647E0C0B-DB68-41E7-93A1-AD7BA2A20F75}" srcOrd="15" destOrd="0" presId="urn:microsoft.com/office/officeart/2005/8/layout/cycle5"/>
    <dgm:cxn modelId="{2C3D3714-49C7-4467-8A10-B24984B5D56C}" type="presParOf" srcId="{8C9F031E-490D-4BBC-B585-0E49F3640A2A}" destId="{279C46CF-FDA1-4A28-89F1-D2326D8F46F4}" srcOrd="16" destOrd="0" presId="urn:microsoft.com/office/officeart/2005/8/layout/cycle5"/>
    <dgm:cxn modelId="{43563416-FA97-43CC-A093-5ADB105A52CC}" type="presParOf" srcId="{8C9F031E-490D-4BBC-B585-0E49F3640A2A}" destId="{A107AF1D-2197-4DAA-A6F0-B1009783B33E}" srcOrd="17"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207AA1-2A98-4D7F-A51F-5223EB063C22}"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D0AD2B59-1DEC-4085-83B2-E23F287D7C82}">
      <dgm:prSet phldrT="[Text]" custT="1"/>
      <dgm:spPr/>
      <dgm:t>
        <a:bodyPr/>
        <a:lstStyle/>
        <a:p>
          <a:r>
            <a:rPr lang="en-US" sz="1800" dirty="0"/>
            <a:t>Capitalized </a:t>
          </a:r>
        </a:p>
      </dgm:t>
    </dgm:pt>
    <dgm:pt modelId="{211F5054-C16A-43BF-BF5F-37CDAE8074A6}" type="parTrans" cxnId="{A4995F52-8877-4490-9B0D-49B1A9A7670F}">
      <dgm:prSet/>
      <dgm:spPr/>
      <dgm:t>
        <a:bodyPr/>
        <a:lstStyle/>
        <a:p>
          <a:endParaRPr lang="en-US"/>
        </a:p>
      </dgm:t>
    </dgm:pt>
    <dgm:pt modelId="{CD67EC27-A828-4621-A72D-E2DBD5E71C0C}" type="sibTrans" cxnId="{A4995F52-8877-4490-9B0D-49B1A9A7670F}">
      <dgm:prSet/>
      <dgm:spPr/>
      <dgm:t>
        <a:bodyPr/>
        <a:lstStyle/>
        <a:p>
          <a:endParaRPr lang="en-US"/>
        </a:p>
      </dgm:t>
    </dgm:pt>
    <dgm:pt modelId="{8CFF3627-56A0-402D-8574-71D92BFA407D}">
      <dgm:prSet phldrT="[Text]" custT="1"/>
      <dgm:spPr/>
      <dgm:t>
        <a:bodyPr/>
        <a:lstStyle/>
        <a:p>
          <a:pPr algn="just">
            <a:buFont typeface="Wingdings" panose="05000000000000000000" pitchFamily="2" charset="2"/>
            <a:buChar char="q"/>
          </a:pPr>
          <a:r>
            <a:rPr lang="en-US" sz="1400" dirty="0"/>
            <a:t> </a:t>
          </a:r>
          <a:r>
            <a:rPr lang="en-US" sz="1800" dirty="0"/>
            <a:t>Construction in Progress</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4EAC5749-F675-4C0D-8298-234346A73642}">
      <dgm:prSet phldrT="[Text]" custT="1"/>
      <dgm:spPr/>
      <dgm:t>
        <a:bodyPr/>
        <a:lstStyle/>
        <a:p>
          <a:r>
            <a:rPr lang="en-US" sz="1800" dirty="0"/>
            <a:t>Expensed</a:t>
          </a:r>
        </a:p>
      </dgm:t>
    </dgm:pt>
    <dgm:pt modelId="{DD29229D-9BCB-43B1-98B5-9F40A519C58D}" type="parTrans" cxnId="{E605C912-B486-4676-9E6C-482236F96DAA}">
      <dgm:prSet/>
      <dgm:spPr/>
      <dgm:t>
        <a:bodyPr/>
        <a:lstStyle/>
        <a:p>
          <a:endParaRPr lang="en-US"/>
        </a:p>
      </dgm:t>
    </dgm:pt>
    <dgm:pt modelId="{16E63F1C-0C9F-4071-9B16-5D7325A84138}" type="sibTrans" cxnId="{E605C912-B486-4676-9E6C-482236F96DAA}">
      <dgm:prSet/>
      <dgm:spPr/>
      <dgm:t>
        <a:bodyPr/>
        <a:lstStyle/>
        <a:p>
          <a:endParaRPr lang="en-US"/>
        </a:p>
      </dgm:t>
    </dgm:pt>
    <dgm:pt modelId="{BEFC8393-26E1-49E8-8999-F8E5F1B7A7BC}">
      <dgm:prSet phldrT="[Text]" custT="1"/>
      <dgm:spPr/>
      <dgm:t>
        <a:bodyPr/>
        <a:lstStyle/>
        <a:p>
          <a:r>
            <a:rPr lang="en-US" sz="1800" dirty="0"/>
            <a:t>Group</a:t>
          </a:r>
        </a:p>
      </dgm:t>
    </dgm:pt>
    <dgm:pt modelId="{4C4D92C1-529F-4932-8F91-C839DC6F699F}" type="parTrans" cxnId="{799C9D1E-5175-4F26-BC1A-DE7489B92ACB}">
      <dgm:prSet/>
      <dgm:spPr/>
      <dgm:t>
        <a:bodyPr/>
        <a:lstStyle/>
        <a:p>
          <a:endParaRPr lang="en-US"/>
        </a:p>
      </dgm:t>
    </dgm:pt>
    <dgm:pt modelId="{00C6EE73-A7F8-4B73-B476-1502EA88CF32}" type="sibTrans" cxnId="{799C9D1E-5175-4F26-BC1A-DE7489B92ACB}">
      <dgm:prSet/>
      <dgm:spPr/>
      <dgm:t>
        <a:bodyPr/>
        <a:lstStyle/>
        <a:p>
          <a:endParaRPr lang="en-US"/>
        </a:p>
      </dgm:t>
    </dgm:pt>
    <dgm:pt modelId="{8F29AF57-98C2-4950-B48A-ED1F8B4C863F}">
      <dgm:prSet/>
      <dgm:spPr/>
      <dgm:t>
        <a:bodyPr/>
        <a:lstStyle/>
        <a:p>
          <a:r>
            <a:rPr lang="en-US" b="0" i="0" dirty="0"/>
            <a:t>To capitalize an asset is to put it on your balance sheet instead of “expensing" it.  The idea is to spread the expense out over time instead of recording the full cost against the current income statement.</a:t>
          </a:r>
          <a:endParaRPr lang="en-US" dirty="0"/>
        </a:p>
      </dgm:t>
    </dgm:pt>
    <dgm:pt modelId="{A69B2095-4A42-48E3-B6D2-E033818254EA}" type="parTrans" cxnId="{FD0E9570-5938-4EEE-B930-3F123A56ECD3}">
      <dgm:prSet/>
      <dgm:spPr/>
      <dgm:t>
        <a:bodyPr/>
        <a:lstStyle/>
        <a:p>
          <a:endParaRPr lang="en-US"/>
        </a:p>
      </dgm:t>
    </dgm:pt>
    <dgm:pt modelId="{05EE884E-4E64-47F8-82D9-7C121C9DB84D}" type="sibTrans" cxnId="{FD0E9570-5938-4EEE-B930-3F123A56ECD3}">
      <dgm:prSet/>
      <dgm:spPr/>
      <dgm:t>
        <a:bodyPr/>
        <a:lstStyle/>
        <a:p>
          <a:endParaRPr lang="en-US"/>
        </a:p>
      </dgm:t>
    </dgm:pt>
    <dgm:pt modelId="{39BD6E8C-0E0E-44AA-BEEB-C22BBFAA2B6E}">
      <dgm:prSet/>
      <dgm:spPr/>
      <dgm:t>
        <a:bodyPr/>
        <a:lstStyle/>
        <a:p>
          <a:r>
            <a:rPr lang="en-US" b="0" i="0" dirty="0"/>
            <a:t>A construction-in-process (CIP) asset is an asset you construct over a period of time. Create and maintain your CIP assets as you spend money for raw materials and labor to construct them.</a:t>
          </a:r>
          <a:endParaRPr lang="en-US" dirty="0"/>
        </a:p>
      </dgm:t>
    </dgm:pt>
    <dgm:pt modelId="{82614428-5519-4822-B7BD-14E0A19B7206}" type="parTrans" cxnId="{FC2307D3-12C1-4D3F-9A41-62ACB5600ED3}">
      <dgm:prSet/>
      <dgm:spPr/>
      <dgm:t>
        <a:bodyPr/>
        <a:lstStyle/>
        <a:p>
          <a:endParaRPr lang="en-US"/>
        </a:p>
      </dgm:t>
    </dgm:pt>
    <dgm:pt modelId="{655BB7B6-FE95-4B1B-B975-CD61C51E8FD5}" type="sibTrans" cxnId="{FC2307D3-12C1-4D3F-9A41-62ACB5600ED3}">
      <dgm:prSet/>
      <dgm:spPr/>
      <dgm:t>
        <a:bodyPr/>
        <a:lstStyle/>
        <a:p>
          <a:endParaRPr lang="en-US"/>
        </a:p>
      </dgm:t>
    </dgm:pt>
    <dgm:pt modelId="{2495F096-BFAB-4051-84B8-02D8D8E647D0}">
      <dgm:prSet/>
      <dgm:spPr/>
      <dgm:t>
        <a:bodyPr/>
        <a:lstStyle/>
        <a:p>
          <a:r>
            <a:rPr lang="en-US" b="0" i="0" dirty="0"/>
            <a:t>When you finish building the CIP asset, you can place it in service and begin depreciating it.</a:t>
          </a:r>
          <a:endParaRPr lang="en-US" dirty="0"/>
        </a:p>
      </dgm:t>
    </dgm:pt>
    <dgm:pt modelId="{7851E489-25C6-4801-AA91-D419CED6C024}" type="parTrans" cxnId="{E0BCFF3F-2F64-42F2-97A3-288B22F978BC}">
      <dgm:prSet/>
      <dgm:spPr/>
      <dgm:t>
        <a:bodyPr/>
        <a:lstStyle/>
        <a:p>
          <a:endParaRPr lang="en-US"/>
        </a:p>
      </dgm:t>
    </dgm:pt>
    <dgm:pt modelId="{2CDE11CB-74C1-4F8E-B012-7D9B6C9E76E5}" type="sibTrans" cxnId="{E0BCFF3F-2F64-42F2-97A3-288B22F978BC}">
      <dgm:prSet/>
      <dgm:spPr/>
      <dgm:t>
        <a:bodyPr/>
        <a:lstStyle/>
        <a:p>
          <a:endParaRPr lang="en-US"/>
        </a:p>
      </dgm:t>
    </dgm:pt>
    <dgm:pt modelId="{B73AF14D-0A6C-4D88-A2BA-0CDEAF9BEE5D}">
      <dgm:prSet/>
      <dgm:spPr/>
      <dgm:t>
        <a:bodyPr/>
        <a:lstStyle/>
        <a:p>
          <a:r>
            <a:rPr lang="en-US" b="0" i="0" dirty="0"/>
            <a:t>Low-value assets and assets that do not depreciate but are nevertheless tracked as assets are classified as expensed assets. They are only used for tracking purposes</a:t>
          </a:r>
          <a:endParaRPr lang="en-US" dirty="0"/>
        </a:p>
      </dgm:t>
    </dgm:pt>
    <dgm:pt modelId="{79A9F9D7-5039-4A21-84C1-FBE10217B3F8}" type="parTrans" cxnId="{C50C00D4-5714-4F10-9312-4671225D52A1}">
      <dgm:prSet/>
      <dgm:spPr/>
      <dgm:t>
        <a:bodyPr/>
        <a:lstStyle/>
        <a:p>
          <a:endParaRPr lang="en-US"/>
        </a:p>
      </dgm:t>
    </dgm:pt>
    <dgm:pt modelId="{8DEED510-45A2-4F8C-96AB-5CC4CD53FF62}" type="sibTrans" cxnId="{C50C00D4-5714-4F10-9312-4671225D52A1}">
      <dgm:prSet/>
      <dgm:spPr/>
      <dgm:t>
        <a:bodyPr/>
        <a:lstStyle/>
        <a:p>
          <a:endParaRPr lang="en-US"/>
        </a:p>
      </dgm:t>
    </dgm:pt>
    <dgm:pt modelId="{EC986C35-5043-419F-83CF-0B22C547942E}">
      <dgm:prSet/>
      <dgm:spPr/>
      <dgm:t>
        <a:bodyPr/>
        <a:lstStyle/>
        <a:p>
          <a:r>
            <a:rPr lang="en-US" b="0" i="0" dirty="0"/>
            <a:t>The entire cost for these assets are expensed when the asset is acquired.</a:t>
          </a:r>
          <a:endParaRPr lang="en-US" dirty="0"/>
        </a:p>
      </dgm:t>
    </dgm:pt>
    <dgm:pt modelId="{7BA0512F-5E49-46D5-B7BC-BE74D8BB2AF8}" type="parTrans" cxnId="{D2D6A48F-FA07-408B-986D-B45A57D15AAC}">
      <dgm:prSet/>
      <dgm:spPr/>
      <dgm:t>
        <a:bodyPr/>
        <a:lstStyle/>
        <a:p>
          <a:endParaRPr lang="en-US"/>
        </a:p>
      </dgm:t>
    </dgm:pt>
    <dgm:pt modelId="{FEAC922D-792E-497C-89A9-ACD0CD1A27BA}" type="sibTrans" cxnId="{D2D6A48F-FA07-408B-986D-B45A57D15AAC}">
      <dgm:prSet/>
      <dgm:spPr/>
      <dgm:t>
        <a:bodyPr/>
        <a:lstStyle/>
        <a:p>
          <a:endParaRPr lang="en-US"/>
        </a:p>
      </dgm:t>
    </dgm:pt>
    <dgm:pt modelId="{76370E24-BA21-43C4-96C0-CC9D4707DAA4}">
      <dgm:prSet/>
      <dgm:spPr/>
      <dgm:t>
        <a:bodyPr/>
        <a:lstStyle/>
        <a:p>
          <a:r>
            <a:rPr lang="en-US" b="0" i="0" dirty="0"/>
            <a:t>A group asset is a collection of member assets. Member assets are the individual assets that belong to a group asset.</a:t>
          </a:r>
          <a:endParaRPr lang="en-US" dirty="0"/>
        </a:p>
      </dgm:t>
    </dgm:pt>
    <dgm:pt modelId="{5ACBA86A-249F-49A8-ABF8-1B978D02E895}" type="parTrans" cxnId="{CA2BED0B-5270-45C0-BC1C-18A3780EFAD3}">
      <dgm:prSet/>
      <dgm:spPr/>
      <dgm:t>
        <a:bodyPr/>
        <a:lstStyle/>
        <a:p>
          <a:endParaRPr lang="en-US"/>
        </a:p>
      </dgm:t>
    </dgm:pt>
    <dgm:pt modelId="{90FC36B1-BA94-47CC-83BB-064A455E1802}" type="sibTrans" cxnId="{CA2BED0B-5270-45C0-BC1C-18A3780EFAD3}">
      <dgm:prSet/>
      <dgm:spPr/>
      <dgm:t>
        <a:bodyPr/>
        <a:lstStyle/>
        <a:p>
          <a:endParaRPr lang="en-US"/>
        </a:p>
      </dgm:t>
    </dgm:pt>
    <dgm:pt modelId="{C4781B4A-383B-46FA-9430-B7A88C5648C2}" type="pres">
      <dgm:prSet presAssocID="{B5207AA1-2A98-4D7F-A51F-5223EB063C22}" presName="Name0" presStyleCnt="0">
        <dgm:presLayoutVars>
          <dgm:dir/>
          <dgm:animLvl val="lvl"/>
          <dgm:resizeHandles val="exact"/>
        </dgm:presLayoutVars>
      </dgm:prSet>
      <dgm:spPr/>
    </dgm:pt>
    <dgm:pt modelId="{008F2572-49B6-4D8A-B699-8E929F855767}" type="pres">
      <dgm:prSet presAssocID="{D0AD2B59-1DEC-4085-83B2-E23F287D7C82}" presName="composite" presStyleCnt="0"/>
      <dgm:spPr/>
    </dgm:pt>
    <dgm:pt modelId="{17F5B217-CF42-4FFA-82C7-33346DB74FAB}" type="pres">
      <dgm:prSet presAssocID="{D0AD2B59-1DEC-4085-83B2-E23F287D7C82}" presName="parTx" presStyleLbl="alignNode1" presStyleIdx="0" presStyleCnt="4">
        <dgm:presLayoutVars>
          <dgm:chMax val="0"/>
          <dgm:chPref val="0"/>
          <dgm:bulletEnabled val="1"/>
        </dgm:presLayoutVars>
      </dgm:prSet>
      <dgm:spPr/>
    </dgm:pt>
    <dgm:pt modelId="{6EAE22C3-6422-485F-9728-25343500ACF1}" type="pres">
      <dgm:prSet presAssocID="{D0AD2B59-1DEC-4085-83B2-E23F287D7C82}" presName="desTx" presStyleLbl="alignAccFollowNode1" presStyleIdx="0" presStyleCnt="4">
        <dgm:presLayoutVars>
          <dgm:bulletEnabled val="1"/>
        </dgm:presLayoutVars>
      </dgm:prSet>
      <dgm:spPr/>
    </dgm:pt>
    <dgm:pt modelId="{F33830E0-7376-4E7E-89D8-9192F33ABC80}" type="pres">
      <dgm:prSet presAssocID="{CD67EC27-A828-4621-A72D-E2DBD5E71C0C}" presName="space" presStyleCnt="0"/>
      <dgm:spPr/>
    </dgm:pt>
    <dgm:pt modelId="{06A32FC5-7691-474D-853B-56ED7D0566B6}" type="pres">
      <dgm:prSet presAssocID="{8CFF3627-56A0-402D-8574-71D92BFA407D}" presName="composite" presStyleCnt="0"/>
      <dgm:spPr/>
    </dgm:pt>
    <dgm:pt modelId="{6F36B034-D886-43C5-A836-F9A00AA6522C}" type="pres">
      <dgm:prSet presAssocID="{8CFF3627-56A0-402D-8574-71D92BFA407D}" presName="parTx" presStyleLbl="alignNode1" presStyleIdx="1" presStyleCnt="4">
        <dgm:presLayoutVars>
          <dgm:chMax val="0"/>
          <dgm:chPref val="0"/>
          <dgm:bulletEnabled val="1"/>
        </dgm:presLayoutVars>
      </dgm:prSet>
      <dgm:spPr/>
    </dgm:pt>
    <dgm:pt modelId="{10D6D81A-D502-4D57-A75D-13638E04FB2E}" type="pres">
      <dgm:prSet presAssocID="{8CFF3627-56A0-402D-8574-71D92BFA407D}" presName="desTx" presStyleLbl="alignAccFollowNode1" presStyleIdx="1" presStyleCnt="4">
        <dgm:presLayoutVars>
          <dgm:bulletEnabled val="1"/>
        </dgm:presLayoutVars>
      </dgm:prSet>
      <dgm:spPr/>
    </dgm:pt>
    <dgm:pt modelId="{DBC02427-2972-40A6-8BBF-BC4383661025}" type="pres">
      <dgm:prSet presAssocID="{BCFB0467-9ABD-4632-8265-5EB9687A2FE5}" presName="space" presStyleCnt="0"/>
      <dgm:spPr/>
    </dgm:pt>
    <dgm:pt modelId="{D66E2E44-93D6-441D-85E3-44AB2284AFA5}" type="pres">
      <dgm:prSet presAssocID="{4EAC5749-F675-4C0D-8298-234346A73642}" presName="composite" presStyleCnt="0"/>
      <dgm:spPr/>
    </dgm:pt>
    <dgm:pt modelId="{2DA3480C-988C-4F36-A920-7CCB138DE384}" type="pres">
      <dgm:prSet presAssocID="{4EAC5749-F675-4C0D-8298-234346A73642}" presName="parTx" presStyleLbl="alignNode1" presStyleIdx="2" presStyleCnt="4">
        <dgm:presLayoutVars>
          <dgm:chMax val="0"/>
          <dgm:chPref val="0"/>
          <dgm:bulletEnabled val="1"/>
        </dgm:presLayoutVars>
      </dgm:prSet>
      <dgm:spPr/>
    </dgm:pt>
    <dgm:pt modelId="{4EEA3275-97D4-476D-A3E6-AE291F83EDE1}" type="pres">
      <dgm:prSet presAssocID="{4EAC5749-F675-4C0D-8298-234346A73642}" presName="desTx" presStyleLbl="alignAccFollowNode1" presStyleIdx="2" presStyleCnt="4">
        <dgm:presLayoutVars>
          <dgm:bulletEnabled val="1"/>
        </dgm:presLayoutVars>
      </dgm:prSet>
      <dgm:spPr/>
    </dgm:pt>
    <dgm:pt modelId="{646F77BD-276E-4289-A63C-B0B9CC9B21F0}" type="pres">
      <dgm:prSet presAssocID="{16E63F1C-0C9F-4071-9B16-5D7325A84138}" presName="space" presStyleCnt="0"/>
      <dgm:spPr/>
    </dgm:pt>
    <dgm:pt modelId="{5831E88B-6A80-457D-A2D8-CE0804A6A584}" type="pres">
      <dgm:prSet presAssocID="{BEFC8393-26E1-49E8-8999-F8E5F1B7A7BC}" presName="composite" presStyleCnt="0"/>
      <dgm:spPr/>
    </dgm:pt>
    <dgm:pt modelId="{DD4E27FF-9A08-4B9A-A1F3-F42E2D478025}" type="pres">
      <dgm:prSet presAssocID="{BEFC8393-26E1-49E8-8999-F8E5F1B7A7BC}" presName="parTx" presStyleLbl="alignNode1" presStyleIdx="3" presStyleCnt="4">
        <dgm:presLayoutVars>
          <dgm:chMax val="0"/>
          <dgm:chPref val="0"/>
          <dgm:bulletEnabled val="1"/>
        </dgm:presLayoutVars>
      </dgm:prSet>
      <dgm:spPr/>
    </dgm:pt>
    <dgm:pt modelId="{B149922E-BEFC-47E5-8ED1-89A681464424}" type="pres">
      <dgm:prSet presAssocID="{BEFC8393-26E1-49E8-8999-F8E5F1B7A7BC}" presName="desTx" presStyleLbl="alignAccFollowNode1" presStyleIdx="3" presStyleCnt="4">
        <dgm:presLayoutVars>
          <dgm:bulletEnabled val="1"/>
        </dgm:presLayoutVars>
      </dgm:prSet>
      <dgm:spPr/>
    </dgm:pt>
  </dgm:ptLst>
  <dgm:cxnLst>
    <dgm:cxn modelId="{CA2BED0B-5270-45C0-BC1C-18A3780EFAD3}" srcId="{BEFC8393-26E1-49E8-8999-F8E5F1B7A7BC}" destId="{76370E24-BA21-43C4-96C0-CC9D4707DAA4}" srcOrd="0" destOrd="0" parTransId="{5ACBA86A-249F-49A8-ABF8-1B978D02E895}" sibTransId="{90FC36B1-BA94-47CC-83BB-064A455E1802}"/>
    <dgm:cxn modelId="{E605C912-B486-4676-9E6C-482236F96DAA}" srcId="{B5207AA1-2A98-4D7F-A51F-5223EB063C22}" destId="{4EAC5749-F675-4C0D-8298-234346A73642}" srcOrd="2" destOrd="0" parTransId="{DD29229D-9BCB-43B1-98B5-9F40A519C58D}" sibTransId="{16E63F1C-0C9F-4071-9B16-5D7325A84138}"/>
    <dgm:cxn modelId="{7C23111E-8CD7-499C-933E-C4DED35BA4CF}" type="presOf" srcId="{B73AF14D-0A6C-4D88-A2BA-0CDEAF9BEE5D}" destId="{4EEA3275-97D4-476D-A3E6-AE291F83EDE1}" srcOrd="0" destOrd="0" presId="urn:microsoft.com/office/officeart/2005/8/layout/hList1"/>
    <dgm:cxn modelId="{799C9D1E-5175-4F26-BC1A-DE7489B92ACB}" srcId="{B5207AA1-2A98-4D7F-A51F-5223EB063C22}" destId="{BEFC8393-26E1-49E8-8999-F8E5F1B7A7BC}" srcOrd="3" destOrd="0" parTransId="{4C4D92C1-529F-4932-8F91-C839DC6F699F}" sibTransId="{00C6EE73-A7F8-4B73-B476-1502EA88CF32}"/>
    <dgm:cxn modelId="{2A326D2F-8380-4B83-BF99-D599F50EF133}" type="presOf" srcId="{76370E24-BA21-43C4-96C0-CC9D4707DAA4}" destId="{B149922E-BEFC-47E5-8ED1-89A681464424}" srcOrd="0" destOrd="0" presId="urn:microsoft.com/office/officeart/2005/8/layout/hList1"/>
    <dgm:cxn modelId="{AA97B23B-7902-4DEA-8D9E-9AFD40D50DE1}" type="presOf" srcId="{8F29AF57-98C2-4950-B48A-ED1F8B4C863F}" destId="{6EAE22C3-6422-485F-9728-25343500ACF1}" srcOrd="0" destOrd="0" presId="urn:microsoft.com/office/officeart/2005/8/layout/hList1"/>
    <dgm:cxn modelId="{E0BCFF3F-2F64-42F2-97A3-288B22F978BC}" srcId="{8CFF3627-56A0-402D-8574-71D92BFA407D}" destId="{2495F096-BFAB-4051-84B8-02D8D8E647D0}" srcOrd="1" destOrd="0" parTransId="{7851E489-25C6-4801-AA91-D419CED6C024}" sibTransId="{2CDE11CB-74C1-4F8E-B012-7D9B6C9E76E5}"/>
    <dgm:cxn modelId="{C5F2CB4B-5F13-4135-A165-6B43124E7728}" type="presOf" srcId="{B5207AA1-2A98-4D7F-A51F-5223EB063C22}" destId="{C4781B4A-383B-46FA-9430-B7A88C5648C2}" srcOrd="0" destOrd="0" presId="urn:microsoft.com/office/officeart/2005/8/layout/hList1"/>
    <dgm:cxn modelId="{FD0E9570-5938-4EEE-B930-3F123A56ECD3}" srcId="{D0AD2B59-1DEC-4085-83B2-E23F287D7C82}" destId="{8F29AF57-98C2-4950-B48A-ED1F8B4C863F}" srcOrd="0" destOrd="0" parTransId="{A69B2095-4A42-48E3-B6D2-E033818254EA}" sibTransId="{05EE884E-4E64-47F8-82D9-7C121C9DB84D}"/>
    <dgm:cxn modelId="{A4995F52-8877-4490-9B0D-49B1A9A7670F}" srcId="{B5207AA1-2A98-4D7F-A51F-5223EB063C22}" destId="{D0AD2B59-1DEC-4085-83B2-E23F287D7C82}" srcOrd="0" destOrd="0" parTransId="{211F5054-C16A-43BF-BF5F-37CDAE8074A6}" sibTransId="{CD67EC27-A828-4621-A72D-E2DBD5E71C0C}"/>
    <dgm:cxn modelId="{BEBDF158-4B38-488A-89C3-2D1F71C8F974}" type="presOf" srcId="{D0AD2B59-1DEC-4085-83B2-E23F287D7C82}" destId="{17F5B217-CF42-4FFA-82C7-33346DB74FAB}" srcOrd="0" destOrd="0" presId="urn:microsoft.com/office/officeart/2005/8/layout/hList1"/>
    <dgm:cxn modelId="{7FE4268D-961D-4032-A426-9DD8A0E5959E}" type="presOf" srcId="{8CFF3627-56A0-402D-8574-71D92BFA407D}" destId="{6F36B034-D886-43C5-A836-F9A00AA6522C}" srcOrd="0" destOrd="0" presId="urn:microsoft.com/office/officeart/2005/8/layout/hList1"/>
    <dgm:cxn modelId="{D2D6A48F-FA07-408B-986D-B45A57D15AAC}" srcId="{4EAC5749-F675-4C0D-8298-234346A73642}" destId="{EC986C35-5043-419F-83CF-0B22C547942E}" srcOrd="1" destOrd="0" parTransId="{7BA0512F-5E49-46D5-B7BC-BE74D8BB2AF8}" sibTransId="{FEAC922D-792E-497C-89A9-ACD0CD1A27BA}"/>
    <dgm:cxn modelId="{6C9F8ABA-18A7-4D4B-B2D1-22E565A7AF10}" type="presOf" srcId="{EC986C35-5043-419F-83CF-0B22C547942E}" destId="{4EEA3275-97D4-476D-A3E6-AE291F83EDE1}" srcOrd="0" destOrd="1" presId="urn:microsoft.com/office/officeart/2005/8/layout/hList1"/>
    <dgm:cxn modelId="{9BE663CD-7512-4C35-A5C6-27BC4BCE1B3A}" type="presOf" srcId="{2495F096-BFAB-4051-84B8-02D8D8E647D0}" destId="{10D6D81A-D502-4D57-A75D-13638E04FB2E}" srcOrd="0" destOrd="1" presId="urn:microsoft.com/office/officeart/2005/8/layout/hList1"/>
    <dgm:cxn modelId="{FC2307D3-12C1-4D3F-9A41-62ACB5600ED3}" srcId="{8CFF3627-56A0-402D-8574-71D92BFA407D}" destId="{39BD6E8C-0E0E-44AA-BEEB-C22BBFAA2B6E}" srcOrd="0" destOrd="0" parTransId="{82614428-5519-4822-B7BD-14E0A19B7206}" sibTransId="{655BB7B6-FE95-4B1B-B975-CD61C51E8FD5}"/>
    <dgm:cxn modelId="{C50C00D4-5714-4F10-9312-4671225D52A1}" srcId="{4EAC5749-F675-4C0D-8298-234346A73642}" destId="{B73AF14D-0A6C-4D88-A2BA-0CDEAF9BEE5D}" srcOrd="0" destOrd="0" parTransId="{79A9F9D7-5039-4A21-84C1-FBE10217B3F8}" sibTransId="{8DEED510-45A2-4F8C-96AB-5CC4CD53FF62}"/>
    <dgm:cxn modelId="{2830A8D7-006F-4152-8C72-E9774A6E4388}" type="presOf" srcId="{BEFC8393-26E1-49E8-8999-F8E5F1B7A7BC}" destId="{DD4E27FF-9A08-4B9A-A1F3-F42E2D478025}" srcOrd="0" destOrd="0" presId="urn:microsoft.com/office/officeart/2005/8/layout/hList1"/>
    <dgm:cxn modelId="{975545DA-5D34-459D-83AA-1517B3E81EF0}" type="presOf" srcId="{4EAC5749-F675-4C0D-8298-234346A73642}" destId="{2DA3480C-988C-4F36-A920-7CCB138DE384}" srcOrd="0" destOrd="0" presId="urn:microsoft.com/office/officeart/2005/8/layout/hList1"/>
    <dgm:cxn modelId="{8CE112E9-75EE-4EF9-8C70-4917CC6D6095}" type="presOf" srcId="{39BD6E8C-0E0E-44AA-BEEB-C22BBFAA2B6E}" destId="{10D6D81A-D502-4D57-A75D-13638E04FB2E}" srcOrd="0" destOrd="0" presId="urn:microsoft.com/office/officeart/2005/8/layout/hList1"/>
    <dgm:cxn modelId="{E6F911EB-7756-4D1A-895E-42D7955DA610}" srcId="{B5207AA1-2A98-4D7F-A51F-5223EB063C22}" destId="{8CFF3627-56A0-402D-8574-71D92BFA407D}" srcOrd="1" destOrd="0" parTransId="{88FAD56D-1ECF-4E9A-888D-973D3EAA9838}" sibTransId="{BCFB0467-9ABD-4632-8265-5EB9687A2FE5}"/>
    <dgm:cxn modelId="{A21E491A-84CC-4EF4-9D38-0651B2E8CFE6}" type="presParOf" srcId="{C4781B4A-383B-46FA-9430-B7A88C5648C2}" destId="{008F2572-49B6-4D8A-B699-8E929F855767}" srcOrd="0" destOrd="0" presId="urn:microsoft.com/office/officeart/2005/8/layout/hList1"/>
    <dgm:cxn modelId="{64860AF2-91F6-4424-884C-5C3E20316A5E}" type="presParOf" srcId="{008F2572-49B6-4D8A-B699-8E929F855767}" destId="{17F5B217-CF42-4FFA-82C7-33346DB74FAB}" srcOrd="0" destOrd="0" presId="urn:microsoft.com/office/officeart/2005/8/layout/hList1"/>
    <dgm:cxn modelId="{51AB6D6E-655C-4B00-BF0A-F3FFC738D27F}" type="presParOf" srcId="{008F2572-49B6-4D8A-B699-8E929F855767}" destId="{6EAE22C3-6422-485F-9728-25343500ACF1}" srcOrd="1" destOrd="0" presId="urn:microsoft.com/office/officeart/2005/8/layout/hList1"/>
    <dgm:cxn modelId="{7DEA7240-8426-4C50-820B-9765550F722E}" type="presParOf" srcId="{C4781B4A-383B-46FA-9430-B7A88C5648C2}" destId="{F33830E0-7376-4E7E-89D8-9192F33ABC80}" srcOrd="1" destOrd="0" presId="urn:microsoft.com/office/officeart/2005/8/layout/hList1"/>
    <dgm:cxn modelId="{6F156B83-6BF2-4836-AE04-EE27B93B1975}" type="presParOf" srcId="{C4781B4A-383B-46FA-9430-B7A88C5648C2}" destId="{06A32FC5-7691-474D-853B-56ED7D0566B6}" srcOrd="2" destOrd="0" presId="urn:microsoft.com/office/officeart/2005/8/layout/hList1"/>
    <dgm:cxn modelId="{EC43F6D6-07AD-4D0B-BD05-7C7BCEB6F730}" type="presParOf" srcId="{06A32FC5-7691-474D-853B-56ED7D0566B6}" destId="{6F36B034-D886-43C5-A836-F9A00AA6522C}" srcOrd="0" destOrd="0" presId="urn:microsoft.com/office/officeart/2005/8/layout/hList1"/>
    <dgm:cxn modelId="{FA0CB4F1-65EF-4426-A783-5AF7323B7EE7}" type="presParOf" srcId="{06A32FC5-7691-474D-853B-56ED7D0566B6}" destId="{10D6D81A-D502-4D57-A75D-13638E04FB2E}" srcOrd="1" destOrd="0" presId="urn:microsoft.com/office/officeart/2005/8/layout/hList1"/>
    <dgm:cxn modelId="{F253A854-A8F9-46B6-8128-A77DF5F812A1}" type="presParOf" srcId="{C4781B4A-383B-46FA-9430-B7A88C5648C2}" destId="{DBC02427-2972-40A6-8BBF-BC4383661025}" srcOrd="3" destOrd="0" presId="urn:microsoft.com/office/officeart/2005/8/layout/hList1"/>
    <dgm:cxn modelId="{E4F0E263-3F76-4C2E-8729-A355BD1B588D}" type="presParOf" srcId="{C4781B4A-383B-46FA-9430-B7A88C5648C2}" destId="{D66E2E44-93D6-441D-85E3-44AB2284AFA5}" srcOrd="4" destOrd="0" presId="urn:microsoft.com/office/officeart/2005/8/layout/hList1"/>
    <dgm:cxn modelId="{091831F5-8914-4AD9-85AE-B038C3E4360E}" type="presParOf" srcId="{D66E2E44-93D6-441D-85E3-44AB2284AFA5}" destId="{2DA3480C-988C-4F36-A920-7CCB138DE384}" srcOrd="0" destOrd="0" presId="urn:microsoft.com/office/officeart/2005/8/layout/hList1"/>
    <dgm:cxn modelId="{26CD29D8-7AE0-4DBD-9E1C-31A923F1D611}" type="presParOf" srcId="{D66E2E44-93D6-441D-85E3-44AB2284AFA5}" destId="{4EEA3275-97D4-476D-A3E6-AE291F83EDE1}" srcOrd="1" destOrd="0" presId="urn:microsoft.com/office/officeart/2005/8/layout/hList1"/>
    <dgm:cxn modelId="{595D5684-2DD9-441A-8A5A-FA70F041E1CB}" type="presParOf" srcId="{C4781B4A-383B-46FA-9430-B7A88C5648C2}" destId="{646F77BD-276E-4289-A63C-B0B9CC9B21F0}" srcOrd="5" destOrd="0" presId="urn:microsoft.com/office/officeart/2005/8/layout/hList1"/>
    <dgm:cxn modelId="{1E29DE7D-2C6B-48C0-A83E-2136699A5923}" type="presParOf" srcId="{C4781B4A-383B-46FA-9430-B7A88C5648C2}" destId="{5831E88B-6A80-457D-A2D8-CE0804A6A584}" srcOrd="6" destOrd="0" presId="urn:microsoft.com/office/officeart/2005/8/layout/hList1"/>
    <dgm:cxn modelId="{14ABFB33-C8D8-42EB-BBE0-69F58FEEA6F4}" type="presParOf" srcId="{5831E88B-6A80-457D-A2D8-CE0804A6A584}" destId="{DD4E27FF-9A08-4B9A-A1F3-F42E2D478025}" srcOrd="0" destOrd="0" presId="urn:microsoft.com/office/officeart/2005/8/layout/hList1"/>
    <dgm:cxn modelId="{5FA19FDA-A579-4206-8D44-8A8AE47FF483}" type="presParOf" srcId="{5831E88B-6A80-457D-A2D8-CE0804A6A584}" destId="{B149922E-BEFC-47E5-8ED1-89A681464424}"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207AA1-2A98-4D7F-A51F-5223EB063C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AD2B59-1DEC-4085-83B2-E23F287D7C82}">
      <dgm:prSet phldrT="[Text]" custT="1"/>
      <dgm:spPr/>
      <dgm:t>
        <a:bodyPr/>
        <a:lstStyle/>
        <a:p>
          <a:r>
            <a:rPr lang="en-US" sz="1800"/>
            <a:t>Financial Adjustments </a:t>
          </a:r>
        </a:p>
      </dgm:t>
    </dgm:pt>
    <dgm:pt modelId="{211F5054-C16A-43BF-BF5F-37CDAE8074A6}" type="parTrans" cxnId="{A4995F52-8877-4490-9B0D-49B1A9A7670F}">
      <dgm:prSet/>
      <dgm:spPr/>
      <dgm:t>
        <a:bodyPr/>
        <a:lstStyle/>
        <a:p>
          <a:endParaRPr lang="en-US"/>
        </a:p>
      </dgm:t>
    </dgm:pt>
    <dgm:pt modelId="{CD67EC27-A828-4621-A72D-E2DBD5E71C0C}" type="sibTrans" cxnId="{A4995F52-8877-4490-9B0D-49B1A9A7670F}">
      <dgm:prSet/>
      <dgm:spPr/>
      <dgm:t>
        <a:bodyPr/>
        <a:lstStyle/>
        <a:p>
          <a:endParaRPr lang="en-US"/>
        </a:p>
      </dgm:t>
    </dgm:pt>
    <dgm:pt modelId="{8CFF3627-56A0-402D-8574-71D92BFA407D}">
      <dgm:prSet phldrT="[Text]" custT="1"/>
      <dgm:spPr/>
      <dgm:t>
        <a:bodyPr/>
        <a:lstStyle/>
        <a:p>
          <a:pPr algn="just">
            <a:buFont typeface="Wingdings" panose="05000000000000000000" pitchFamily="2" charset="2"/>
            <a:buChar char="q"/>
          </a:pPr>
          <a:r>
            <a:rPr lang="en-US" sz="1400" dirty="0"/>
            <a:t> Cost (Including </a:t>
          </a:r>
          <a:r>
            <a:rPr lang="en-US" sz="1400" b="1" dirty="0"/>
            <a:t>Revaluation and Impairments </a:t>
          </a:r>
          <a:r>
            <a:rPr lang="en-US" sz="1400" dirty="0"/>
            <a:t>as may be required to meet local GAAP requirements)</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4EAC5749-F675-4C0D-8298-234346A73642}">
      <dgm:prSet phldrT="[Text]" custT="1"/>
      <dgm:spPr/>
      <dgm:t>
        <a:bodyPr/>
        <a:lstStyle/>
        <a:p>
          <a:r>
            <a:rPr lang="en-US" sz="1800"/>
            <a:t>Non- Financial Adjustments</a:t>
          </a:r>
        </a:p>
      </dgm:t>
    </dgm:pt>
    <dgm:pt modelId="{DD29229D-9BCB-43B1-98B5-9F40A519C58D}" type="parTrans" cxnId="{E605C912-B486-4676-9E6C-482236F96DAA}">
      <dgm:prSet/>
      <dgm:spPr/>
      <dgm:t>
        <a:bodyPr/>
        <a:lstStyle/>
        <a:p>
          <a:endParaRPr lang="en-US"/>
        </a:p>
      </dgm:t>
    </dgm:pt>
    <dgm:pt modelId="{16E63F1C-0C9F-4071-9B16-5D7325A84138}" type="sibTrans" cxnId="{E605C912-B486-4676-9E6C-482236F96DAA}">
      <dgm:prSet/>
      <dgm:spPr/>
      <dgm:t>
        <a:bodyPr/>
        <a:lstStyle/>
        <a:p>
          <a:endParaRPr lang="en-US"/>
        </a:p>
      </dgm:t>
    </dgm:pt>
    <dgm:pt modelId="{B25C098F-11AA-4505-BB5C-396FEC7C6B2B}">
      <dgm:prSet phldrT="[Text]" custT="1"/>
      <dgm:spPr/>
      <dgm:t>
        <a:bodyPr/>
        <a:lstStyle/>
        <a:p>
          <a:pPr algn="just">
            <a:buFont typeface="Wingdings" panose="05000000000000000000" pitchFamily="2" charset="2"/>
            <a:buChar char="q"/>
          </a:pPr>
          <a:r>
            <a:rPr lang="en-US" sz="1400" dirty="0"/>
            <a:t> Depreciation Method</a:t>
          </a:r>
        </a:p>
      </dgm:t>
    </dgm:pt>
    <dgm:pt modelId="{B5359725-CFAC-4777-B8F8-0519F98A4569}" type="parTrans" cxnId="{3AEB7040-0351-41EB-9D51-69C32FA5FE6F}">
      <dgm:prSet/>
      <dgm:spPr/>
      <dgm:t>
        <a:bodyPr/>
        <a:lstStyle/>
        <a:p>
          <a:endParaRPr lang="en-US"/>
        </a:p>
      </dgm:t>
    </dgm:pt>
    <dgm:pt modelId="{515F1CB9-2949-497A-AC0B-8A9BAA3C15D1}" type="sibTrans" cxnId="{3AEB7040-0351-41EB-9D51-69C32FA5FE6F}">
      <dgm:prSet/>
      <dgm:spPr/>
      <dgm:t>
        <a:bodyPr/>
        <a:lstStyle/>
        <a:p>
          <a:endParaRPr lang="en-US"/>
        </a:p>
      </dgm:t>
    </dgm:pt>
    <dgm:pt modelId="{C8C17B8C-D435-4BCA-856E-EB4CBB06180D}">
      <dgm:prSet phldrT="[Text]" custT="1"/>
      <dgm:spPr/>
      <dgm:t>
        <a:bodyPr/>
        <a:lstStyle/>
        <a:p>
          <a:pPr algn="just">
            <a:buFont typeface="Wingdings" panose="05000000000000000000" pitchFamily="2" charset="2"/>
            <a:buChar char="q"/>
          </a:pPr>
          <a:r>
            <a:rPr lang="en-US" sz="1400" dirty="0"/>
            <a:t> Date Placed in Service</a:t>
          </a:r>
        </a:p>
      </dgm:t>
    </dgm:pt>
    <dgm:pt modelId="{DE7447E2-644E-4A71-BE5A-493AF9ABF455}" type="parTrans" cxnId="{95164661-5DEC-4CCF-ACB8-22C2FCF240ED}">
      <dgm:prSet/>
      <dgm:spPr/>
      <dgm:t>
        <a:bodyPr/>
        <a:lstStyle/>
        <a:p>
          <a:endParaRPr lang="en-US"/>
        </a:p>
      </dgm:t>
    </dgm:pt>
    <dgm:pt modelId="{7B0C031F-3B74-41DE-9FB8-858C05D3D03A}" type="sibTrans" cxnId="{95164661-5DEC-4CCF-ACB8-22C2FCF240ED}">
      <dgm:prSet/>
      <dgm:spPr/>
      <dgm:t>
        <a:bodyPr/>
        <a:lstStyle/>
        <a:p>
          <a:endParaRPr lang="en-US"/>
        </a:p>
      </dgm:t>
    </dgm:pt>
    <dgm:pt modelId="{86AA28EE-D417-41AA-A72F-9A0C8638F876}">
      <dgm:prSet custT="1"/>
      <dgm:spPr/>
      <dgm:t>
        <a:bodyPr/>
        <a:lstStyle/>
        <a:p>
          <a:pPr>
            <a:buFont typeface="Wingdings" panose="05000000000000000000" pitchFamily="2" charset="2"/>
            <a:buChar char="q"/>
          </a:pPr>
          <a:r>
            <a:rPr lang="en-US" sz="1400" dirty="0"/>
            <a:t> Asset Categories</a:t>
          </a:r>
        </a:p>
      </dgm:t>
    </dgm:pt>
    <dgm:pt modelId="{275D299D-4BE4-471E-9A9D-52FC8359576F}" type="parTrans" cxnId="{BA478F47-C04B-46EC-A96F-ADB9797A387F}">
      <dgm:prSet/>
      <dgm:spPr/>
      <dgm:t>
        <a:bodyPr/>
        <a:lstStyle/>
        <a:p>
          <a:endParaRPr lang="en-US"/>
        </a:p>
      </dgm:t>
    </dgm:pt>
    <dgm:pt modelId="{AC926562-61DC-4A20-AC7D-B28F781EFDB8}" type="sibTrans" cxnId="{BA478F47-C04B-46EC-A96F-ADB9797A387F}">
      <dgm:prSet/>
      <dgm:spPr/>
      <dgm:t>
        <a:bodyPr/>
        <a:lstStyle/>
        <a:p>
          <a:endParaRPr lang="en-US"/>
        </a:p>
      </dgm:t>
    </dgm:pt>
    <dgm:pt modelId="{764888F5-D042-460D-820C-B7B8327A6799}" type="pres">
      <dgm:prSet presAssocID="{B5207AA1-2A98-4D7F-A51F-5223EB063C22}" presName="linear" presStyleCnt="0">
        <dgm:presLayoutVars>
          <dgm:dir/>
          <dgm:animLvl val="lvl"/>
          <dgm:resizeHandles val="exact"/>
        </dgm:presLayoutVars>
      </dgm:prSet>
      <dgm:spPr/>
    </dgm:pt>
    <dgm:pt modelId="{53139DE9-896E-4B13-8EBC-698C0B3A1312}" type="pres">
      <dgm:prSet presAssocID="{D0AD2B59-1DEC-4085-83B2-E23F287D7C82}" presName="parentLin" presStyleCnt="0"/>
      <dgm:spPr/>
    </dgm:pt>
    <dgm:pt modelId="{021AB36C-DE3B-4083-A720-EF6A19370EE2}" type="pres">
      <dgm:prSet presAssocID="{D0AD2B59-1DEC-4085-83B2-E23F287D7C82}" presName="parentLeftMargin" presStyleLbl="node1" presStyleIdx="0" presStyleCnt="2"/>
      <dgm:spPr/>
    </dgm:pt>
    <dgm:pt modelId="{A49D8FA3-C634-4180-B506-AC884872DAE5}" type="pres">
      <dgm:prSet presAssocID="{D0AD2B59-1DEC-4085-83B2-E23F287D7C82}" presName="parentText" presStyleLbl="node1" presStyleIdx="0" presStyleCnt="2">
        <dgm:presLayoutVars>
          <dgm:chMax val="0"/>
          <dgm:bulletEnabled val="1"/>
        </dgm:presLayoutVars>
      </dgm:prSet>
      <dgm:spPr/>
    </dgm:pt>
    <dgm:pt modelId="{B012481A-CDBC-4528-92C9-603778D64447}" type="pres">
      <dgm:prSet presAssocID="{D0AD2B59-1DEC-4085-83B2-E23F287D7C82}" presName="negativeSpace" presStyleCnt="0"/>
      <dgm:spPr/>
    </dgm:pt>
    <dgm:pt modelId="{47C7D64F-A2C6-4034-86EB-9B548D3062FB}" type="pres">
      <dgm:prSet presAssocID="{D0AD2B59-1DEC-4085-83B2-E23F287D7C82}" presName="childText" presStyleLbl="conFgAcc1" presStyleIdx="0" presStyleCnt="2">
        <dgm:presLayoutVars>
          <dgm:bulletEnabled val="1"/>
        </dgm:presLayoutVars>
      </dgm:prSet>
      <dgm:spPr/>
    </dgm:pt>
    <dgm:pt modelId="{4A4ADE06-0EB0-4145-B389-FDFCA8667358}" type="pres">
      <dgm:prSet presAssocID="{CD67EC27-A828-4621-A72D-E2DBD5E71C0C}" presName="spaceBetweenRectangles" presStyleCnt="0"/>
      <dgm:spPr/>
    </dgm:pt>
    <dgm:pt modelId="{D3702C52-18EA-4F10-9E3C-C2A94585D7C4}" type="pres">
      <dgm:prSet presAssocID="{4EAC5749-F675-4C0D-8298-234346A73642}" presName="parentLin" presStyleCnt="0"/>
      <dgm:spPr/>
    </dgm:pt>
    <dgm:pt modelId="{CED93439-B5E5-48B8-B7DE-5BE049FBE886}" type="pres">
      <dgm:prSet presAssocID="{4EAC5749-F675-4C0D-8298-234346A73642}" presName="parentLeftMargin" presStyleLbl="node1" presStyleIdx="0" presStyleCnt="2"/>
      <dgm:spPr/>
    </dgm:pt>
    <dgm:pt modelId="{8446B4DC-3E2D-47A3-A761-1DAAE6C482FA}" type="pres">
      <dgm:prSet presAssocID="{4EAC5749-F675-4C0D-8298-234346A73642}" presName="parentText" presStyleLbl="node1" presStyleIdx="1" presStyleCnt="2">
        <dgm:presLayoutVars>
          <dgm:chMax val="0"/>
          <dgm:bulletEnabled val="1"/>
        </dgm:presLayoutVars>
      </dgm:prSet>
      <dgm:spPr/>
    </dgm:pt>
    <dgm:pt modelId="{86C2DECD-5C22-4E34-8B2D-152D08033545}" type="pres">
      <dgm:prSet presAssocID="{4EAC5749-F675-4C0D-8298-234346A73642}" presName="negativeSpace" presStyleCnt="0"/>
      <dgm:spPr/>
    </dgm:pt>
    <dgm:pt modelId="{69C87713-16D4-44E1-AA60-3B90C5112A5E}" type="pres">
      <dgm:prSet presAssocID="{4EAC5749-F675-4C0D-8298-234346A73642}" presName="childText" presStyleLbl="conFgAcc1" presStyleIdx="1" presStyleCnt="2" custLinFactNeighborY="-1566">
        <dgm:presLayoutVars>
          <dgm:bulletEnabled val="1"/>
        </dgm:presLayoutVars>
      </dgm:prSet>
      <dgm:spPr/>
    </dgm:pt>
  </dgm:ptLst>
  <dgm:cxnLst>
    <dgm:cxn modelId="{E605C912-B486-4676-9E6C-482236F96DAA}" srcId="{B5207AA1-2A98-4D7F-A51F-5223EB063C22}" destId="{4EAC5749-F675-4C0D-8298-234346A73642}" srcOrd="1" destOrd="0" parTransId="{DD29229D-9BCB-43B1-98B5-9F40A519C58D}" sibTransId="{16E63F1C-0C9F-4071-9B16-5D7325A84138}"/>
    <dgm:cxn modelId="{41A60917-EFDF-4F96-B292-8D2F65DC27CC}" type="presOf" srcId="{D0AD2B59-1DEC-4085-83B2-E23F287D7C82}" destId="{A49D8FA3-C634-4180-B506-AC884872DAE5}" srcOrd="1" destOrd="0" presId="urn:microsoft.com/office/officeart/2005/8/layout/list1"/>
    <dgm:cxn modelId="{3AEB7040-0351-41EB-9D51-69C32FA5FE6F}" srcId="{D0AD2B59-1DEC-4085-83B2-E23F287D7C82}" destId="{B25C098F-11AA-4505-BB5C-396FEC7C6B2B}" srcOrd="1" destOrd="0" parTransId="{B5359725-CFAC-4777-B8F8-0519F98A4569}" sibTransId="{515F1CB9-2949-497A-AC0B-8A9BAA3C15D1}"/>
    <dgm:cxn modelId="{95164661-5DEC-4CCF-ACB8-22C2FCF240ED}" srcId="{D0AD2B59-1DEC-4085-83B2-E23F287D7C82}" destId="{C8C17B8C-D435-4BCA-856E-EB4CBB06180D}" srcOrd="2" destOrd="0" parTransId="{DE7447E2-644E-4A71-BE5A-493AF9ABF455}" sibTransId="{7B0C031F-3B74-41DE-9FB8-858C05D3D03A}"/>
    <dgm:cxn modelId="{BA478F47-C04B-46EC-A96F-ADB9797A387F}" srcId="{4EAC5749-F675-4C0D-8298-234346A73642}" destId="{86AA28EE-D417-41AA-A72F-9A0C8638F876}" srcOrd="0" destOrd="0" parTransId="{275D299D-4BE4-471E-9A9D-52FC8359576F}" sibTransId="{AC926562-61DC-4A20-AC7D-B28F781EFDB8}"/>
    <dgm:cxn modelId="{A4995F52-8877-4490-9B0D-49B1A9A7670F}" srcId="{B5207AA1-2A98-4D7F-A51F-5223EB063C22}" destId="{D0AD2B59-1DEC-4085-83B2-E23F287D7C82}" srcOrd="0" destOrd="0" parTransId="{211F5054-C16A-43BF-BF5F-37CDAE8074A6}" sibTransId="{CD67EC27-A828-4621-A72D-E2DBD5E71C0C}"/>
    <dgm:cxn modelId="{0C334E52-0C2B-48D0-A411-74575066DBF9}" type="presOf" srcId="{B5207AA1-2A98-4D7F-A51F-5223EB063C22}" destId="{764888F5-D042-460D-820C-B7B8327A6799}" srcOrd="0" destOrd="0" presId="urn:microsoft.com/office/officeart/2005/8/layout/list1"/>
    <dgm:cxn modelId="{CAEEDB98-6DCD-4C17-8957-D6E75CFC156A}" type="presOf" srcId="{8CFF3627-56A0-402D-8574-71D92BFA407D}" destId="{47C7D64F-A2C6-4034-86EB-9B548D3062FB}" srcOrd="0" destOrd="0" presId="urn:microsoft.com/office/officeart/2005/8/layout/list1"/>
    <dgm:cxn modelId="{676356A6-F48F-4349-A734-18D6A7B05B39}" type="presOf" srcId="{C8C17B8C-D435-4BCA-856E-EB4CBB06180D}" destId="{47C7D64F-A2C6-4034-86EB-9B548D3062FB}" srcOrd="0" destOrd="2" presId="urn:microsoft.com/office/officeart/2005/8/layout/list1"/>
    <dgm:cxn modelId="{BBA7BBB1-303D-439D-8EB0-857BBFE5C046}" type="presOf" srcId="{4EAC5749-F675-4C0D-8298-234346A73642}" destId="{8446B4DC-3E2D-47A3-A761-1DAAE6C482FA}" srcOrd="1" destOrd="0" presId="urn:microsoft.com/office/officeart/2005/8/layout/list1"/>
    <dgm:cxn modelId="{F9FC43B9-B404-44FF-B780-4437C0EBB8BF}" type="presOf" srcId="{B25C098F-11AA-4505-BB5C-396FEC7C6B2B}" destId="{47C7D64F-A2C6-4034-86EB-9B548D3062FB}" srcOrd="0" destOrd="1" presId="urn:microsoft.com/office/officeart/2005/8/layout/list1"/>
    <dgm:cxn modelId="{5D2FF8D4-B530-4DE7-A000-216265FFDFAF}" type="presOf" srcId="{D0AD2B59-1DEC-4085-83B2-E23F287D7C82}" destId="{021AB36C-DE3B-4083-A720-EF6A19370EE2}" srcOrd="0" destOrd="0" presId="urn:microsoft.com/office/officeart/2005/8/layout/list1"/>
    <dgm:cxn modelId="{99004ADF-78DE-4B46-A227-DAC72D40E06A}" type="presOf" srcId="{86AA28EE-D417-41AA-A72F-9A0C8638F876}" destId="{69C87713-16D4-44E1-AA60-3B90C5112A5E}" srcOrd="0" destOrd="0" presId="urn:microsoft.com/office/officeart/2005/8/layout/list1"/>
    <dgm:cxn modelId="{E6F911EB-7756-4D1A-895E-42D7955DA610}" srcId="{D0AD2B59-1DEC-4085-83B2-E23F287D7C82}" destId="{8CFF3627-56A0-402D-8574-71D92BFA407D}" srcOrd="0" destOrd="0" parTransId="{88FAD56D-1ECF-4E9A-888D-973D3EAA9838}" sibTransId="{BCFB0467-9ABD-4632-8265-5EB9687A2FE5}"/>
    <dgm:cxn modelId="{53D4E8EF-0EBE-4FC9-872C-F36C0187C4BB}" type="presOf" srcId="{4EAC5749-F675-4C0D-8298-234346A73642}" destId="{CED93439-B5E5-48B8-B7DE-5BE049FBE886}" srcOrd="0" destOrd="0" presId="urn:microsoft.com/office/officeart/2005/8/layout/list1"/>
    <dgm:cxn modelId="{EBD9FBAF-927B-4DFB-819B-D062A94529D4}" type="presParOf" srcId="{764888F5-D042-460D-820C-B7B8327A6799}" destId="{53139DE9-896E-4B13-8EBC-698C0B3A1312}" srcOrd="0" destOrd="0" presId="urn:microsoft.com/office/officeart/2005/8/layout/list1"/>
    <dgm:cxn modelId="{88FD135E-DECF-402E-98FF-458448B9D037}" type="presParOf" srcId="{53139DE9-896E-4B13-8EBC-698C0B3A1312}" destId="{021AB36C-DE3B-4083-A720-EF6A19370EE2}" srcOrd="0" destOrd="0" presId="urn:microsoft.com/office/officeart/2005/8/layout/list1"/>
    <dgm:cxn modelId="{D15FA921-64D7-43CB-B3FA-D2C981C79FE5}" type="presParOf" srcId="{53139DE9-896E-4B13-8EBC-698C0B3A1312}" destId="{A49D8FA3-C634-4180-B506-AC884872DAE5}" srcOrd="1" destOrd="0" presId="urn:microsoft.com/office/officeart/2005/8/layout/list1"/>
    <dgm:cxn modelId="{CCD18F16-28C6-432C-AADA-AB5D05A2C0BD}" type="presParOf" srcId="{764888F5-D042-460D-820C-B7B8327A6799}" destId="{B012481A-CDBC-4528-92C9-603778D64447}" srcOrd="1" destOrd="0" presId="urn:microsoft.com/office/officeart/2005/8/layout/list1"/>
    <dgm:cxn modelId="{ED1E6195-DD0E-4C45-9852-1855C238453F}" type="presParOf" srcId="{764888F5-D042-460D-820C-B7B8327A6799}" destId="{47C7D64F-A2C6-4034-86EB-9B548D3062FB}" srcOrd="2" destOrd="0" presId="urn:microsoft.com/office/officeart/2005/8/layout/list1"/>
    <dgm:cxn modelId="{0EDB8BB2-FB3F-440F-B520-BE2B1A413AF9}" type="presParOf" srcId="{764888F5-D042-460D-820C-B7B8327A6799}" destId="{4A4ADE06-0EB0-4145-B389-FDFCA8667358}" srcOrd="3" destOrd="0" presId="urn:microsoft.com/office/officeart/2005/8/layout/list1"/>
    <dgm:cxn modelId="{DEC90027-3F87-4F6E-BD8A-3D570D23D736}" type="presParOf" srcId="{764888F5-D042-460D-820C-B7B8327A6799}" destId="{D3702C52-18EA-4F10-9E3C-C2A94585D7C4}" srcOrd="4" destOrd="0" presId="urn:microsoft.com/office/officeart/2005/8/layout/list1"/>
    <dgm:cxn modelId="{23D34691-25F6-4BEF-AC8F-3F5194E7A4DF}" type="presParOf" srcId="{D3702C52-18EA-4F10-9E3C-C2A94585D7C4}" destId="{CED93439-B5E5-48B8-B7DE-5BE049FBE886}" srcOrd="0" destOrd="0" presId="urn:microsoft.com/office/officeart/2005/8/layout/list1"/>
    <dgm:cxn modelId="{DED9D97D-3DC9-4D39-A8E6-5D278DE82FBC}" type="presParOf" srcId="{D3702C52-18EA-4F10-9E3C-C2A94585D7C4}" destId="{8446B4DC-3E2D-47A3-A761-1DAAE6C482FA}" srcOrd="1" destOrd="0" presId="urn:microsoft.com/office/officeart/2005/8/layout/list1"/>
    <dgm:cxn modelId="{89A85D66-7739-429E-A1CE-1AFF0AC39301}" type="presParOf" srcId="{764888F5-D042-460D-820C-B7B8327A6799}" destId="{86C2DECD-5C22-4E34-8B2D-152D08033545}" srcOrd="5" destOrd="0" presId="urn:microsoft.com/office/officeart/2005/8/layout/list1"/>
    <dgm:cxn modelId="{FA0445E7-D73B-4359-8A86-F4E5FAFE2D9D}" type="presParOf" srcId="{764888F5-D042-460D-820C-B7B8327A6799}" destId="{69C87713-16D4-44E1-AA60-3B90C5112A5E}"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5207AA1-2A98-4D7F-A51F-5223EB063C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8CFF3627-56A0-402D-8574-71D92BFA407D}">
      <dgm:prSet phldrT="[Text]" custT="1"/>
      <dgm:spPr/>
      <dgm:t>
        <a:bodyPr/>
        <a:lstStyle/>
        <a:p>
          <a:r>
            <a:rPr lang="en-US" sz="1400" dirty="0"/>
            <a:t>By Net Book Value</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361DC95A-4FF0-4344-BFEE-C42E17122B5B}">
      <dgm:prSet phldrT="[Text]" custT="1"/>
      <dgm:spPr/>
      <dgm:t>
        <a:bodyPr/>
        <a:lstStyle/>
        <a:p>
          <a:r>
            <a:rPr lang="en-US" sz="1400" dirty="0"/>
            <a:t>By Cost</a:t>
          </a:r>
        </a:p>
      </dgm:t>
    </dgm:pt>
    <dgm:pt modelId="{00FE9E52-3A7E-4769-9A8B-ECB8E5141732}" type="parTrans" cxnId="{CA522AE1-377C-4313-973C-5F4700F58596}">
      <dgm:prSet/>
      <dgm:spPr/>
      <dgm:t>
        <a:bodyPr/>
        <a:lstStyle/>
        <a:p>
          <a:endParaRPr lang="en-US"/>
        </a:p>
      </dgm:t>
    </dgm:pt>
    <dgm:pt modelId="{EDCFD7FB-783C-43C0-8E5B-E97133E7BAE0}" type="sibTrans" cxnId="{CA522AE1-377C-4313-973C-5F4700F58596}">
      <dgm:prSet/>
      <dgm:spPr/>
      <dgm:t>
        <a:bodyPr/>
        <a:lstStyle/>
        <a:p>
          <a:endParaRPr lang="en-US"/>
        </a:p>
      </dgm:t>
    </dgm:pt>
    <dgm:pt modelId="{764888F5-D042-460D-820C-B7B8327A6799}" type="pres">
      <dgm:prSet presAssocID="{B5207AA1-2A98-4D7F-A51F-5223EB063C22}" presName="linear" presStyleCnt="0">
        <dgm:presLayoutVars>
          <dgm:dir/>
          <dgm:animLvl val="lvl"/>
          <dgm:resizeHandles val="exact"/>
        </dgm:presLayoutVars>
      </dgm:prSet>
      <dgm:spPr/>
    </dgm:pt>
    <dgm:pt modelId="{3798114C-B708-4C64-9B49-D96F172C9CD0}" type="pres">
      <dgm:prSet presAssocID="{361DC95A-4FF0-4344-BFEE-C42E17122B5B}" presName="parentLin" presStyleCnt="0"/>
      <dgm:spPr/>
    </dgm:pt>
    <dgm:pt modelId="{5403C3FF-77D3-4BB9-A702-BD36B53F4DAF}" type="pres">
      <dgm:prSet presAssocID="{361DC95A-4FF0-4344-BFEE-C42E17122B5B}" presName="parentLeftMargin" presStyleLbl="node1" presStyleIdx="0" presStyleCnt="2"/>
      <dgm:spPr/>
    </dgm:pt>
    <dgm:pt modelId="{AAD7B43B-FA34-49E2-A333-39511A41ADD6}" type="pres">
      <dgm:prSet presAssocID="{361DC95A-4FF0-4344-BFEE-C42E17122B5B}" presName="parentText" presStyleLbl="node1" presStyleIdx="0" presStyleCnt="2">
        <dgm:presLayoutVars>
          <dgm:chMax val="0"/>
          <dgm:bulletEnabled val="1"/>
        </dgm:presLayoutVars>
      </dgm:prSet>
      <dgm:spPr/>
    </dgm:pt>
    <dgm:pt modelId="{2F1B1B05-6DFB-4FBF-A93A-712135773F03}" type="pres">
      <dgm:prSet presAssocID="{361DC95A-4FF0-4344-BFEE-C42E17122B5B}" presName="negativeSpace" presStyleCnt="0"/>
      <dgm:spPr/>
    </dgm:pt>
    <dgm:pt modelId="{5BB8B411-3A94-4967-815E-68E43F75BB7F}" type="pres">
      <dgm:prSet presAssocID="{361DC95A-4FF0-4344-BFEE-C42E17122B5B}" presName="childText" presStyleLbl="conFgAcc1" presStyleIdx="0" presStyleCnt="2">
        <dgm:presLayoutVars>
          <dgm:bulletEnabled val="1"/>
        </dgm:presLayoutVars>
      </dgm:prSet>
      <dgm:spPr/>
    </dgm:pt>
    <dgm:pt modelId="{BA4F59A9-E5AF-4F06-9EC9-E42D5A30AD0C}" type="pres">
      <dgm:prSet presAssocID="{EDCFD7FB-783C-43C0-8E5B-E97133E7BAE0}" presName="spaceBetweenRectangles" presStyleCnt="0"/>
      <dgm:spPr/>
    </dgm:pt>
    <dgm:pt modelId="{CEB35AD1-C4A2-4B2F-B799-2BCC6F068759}" type="pres">
      <dgm:prSet presAssocID="{8CFF3627-56A0-402D-8574-71D92BFA407D}" presName="parentLin" presStyleCnt="0"/>
      <dgm:spPr/>
    </dgm:pt>
    <dgm:pt modelId="{FA3036A8-D200-40BB-8B93-09F74B5AE2BF}" type="pres">
      <dgm:prSet presAssocID="{8CFF3627-56A0-402D-8574-71D92BFA407D}" presName="parentLeftMargin" presStyleLbl="node1" presStyleIdx="0" presStyleCnt="2"/>
      <dgm:spPr/>
    </dgm:pt>
    <dgm:pt modelId="{E202B893-4854-45DA-86B0-31A0A9861FD9}" type="pres">
      <dgm:prSet presAssocID="{8CFF3627-56A0-402D-8574-71D92BFA407D}" presName="parentText" presStyleLbl="node1" presStyleIdx="1" presStyleCnt="2">
        <dgm:presLayoutVars>
          <dgm:chMax val="0"/>
          <dgm:bulletEnabled val="1"/>
        </dgm:presLayoutVars>
      </dgm:prSet>
      <dgm:spPr/>
    </dgm:pt>
    <dgm:pt modelId="{26CC6883-8ADF-476A-A806-29E189BDFB20}" type="pres">
      <dgm:prSet presAssocID="{8CFF3627-56A0-402D-8574-71D92BFA407D}" presName="negativeSpace" presStyleCnt="0"/>
      <dgm:spPr/>
    </dgm:pt>
    <dgm:pt modelId="{748E8A23-B3D0-437A-9B2D-0B4DBD632553}" type="pres">
      <dgm:prSet presAssocID="{8CFF3627-56A0-402D-8574-71D92BFA407D}" presName="childText" presStyleLbl="conFgAcc1" presStyleIdx="1" presStyleCnt="2">
        <dgm:presLayoutVars>
          <dgm:bulletEnabled val="1"/>
        </dgm:presLayoutVars>
      </dgm:prSet>
      <dgm:spPr/>
    </dgm:pt>
  </dgm:ptLst>
  <dgm:cxnLst>
    <dgm:cxn modelId="{60BB1306-F0C6-4399-B7D1-975CA49EF916}" type="presOf" srcId="{361DC95A-4FF0-4344-BFEE-C42E17122B5B}" destId="{5403C3FF-77D3-4BB9-A702-BD36B53F4DAF}" srcOrd="0" destOrd="0" presId="urn:microsoft.com/office/officeart/2005/8/layout/list1"/>
    <dgm:cxn modelId="{D96D7E69-47C1-4A67-A0EE-54BE8F66ED3B}" type="presOf" srcId="{361DC95A-4FF0-4344-BFEE-C42E17122B5B}" destId="{AAD7B43B-FA34-49E2-A333-39511A41ADD6}" srcOrd="1" destOrd="0" presId="urn:microsoft.com/office/officeart/2005/8/layout/list1"/>
    <dgm:cxn modelId="{0C334E52-0C2B-48D0-A411-74575066DBF9}" type="presOf" srcId="{B5207AA1-2A98-4D7F-A51F-5223EB063C22}" destId="{764888F5-D042-460D-820C-B7B8327A6799}" srcOrd="0" destOrd="0" presId="urn:microsoft.com/office/officeart/2005/8/layout/list1"/>
    <dgm:cxn modelId="{0E2F5E83-2EB6-4D8B-A166-33B867199E6E}" type="presOf" srcId="{8CFF3627-56A0-402D-8574-71D92BFA407D}" destId="{E202B893-4854-45DA-86B0-31A0A9861FD9}" srcOrd="1" destOrd="0" presId="urn:microsoft.com/office/officeart/2005/8/layout/list1"/>
    <dgm:cxn modelId="{81750A98-FE06-44CC-9769-03445A6BA6E1}" type="presOf" srcId="{8CFF3627-56A0-402D-8574-71D92BFA407D}" destId="{FA3036A8-D200-40BB-8B93-09F74B5AE2BF}" srcOrd="0" destOrd="0" presId="urn:microsoft.com/office/officeart/2005/8/layout/list1"/>
    <dgm:cxn modelId="{CA522AE1-377C-4313-973C-5F4700F58596}" srcId="{B5207AA1-2A98-4D7F-A51F-5223EB063C22}" destId="{361DC95A-4FF0-4344-BFEE-C42E17122B5B}" srcOrd="0" destOrd="0" parTransId="{00FE9E52-3A7E-4769-9A8B-ECB8E5141732}" sibTransId="{EDCFD7FB-783C-43C0-8E5B-E97133E7BAE0}"/>
    <dgm:cxn modelId="{E6F911EB-7756-4D1A-895E-42D7955DA610}" srcId="{B5207AA1-2A98-4D7F-A51F-5223EB063C22}" destId="{8CFF3627-56A0-402D-8574-71D92BFA407D}" srcOrd="1" destOrd="0" parTransId="{88FAD56D-1ECF-4E9A-888D-973D3EAA9838}" sibTransId="{BCFB0467-9ABD-4632-8265-5EB9687A2FE5}"/>
    <dgm:cxn modelId="{D38F6CC1-D9E2-40BF-A518-4175FBDC5907}" type="presParOf" srcId="{764888F5-D042-460D-820C-B7B8327A6799}" destId="{3798114C-B708-4C64-9B49-D96F172C9CD0}" srcOrd="0" destOrd="0" presId="urn:microsoft.com/office/officeart/2005/8/layout/list1"/>
    <dgm:cxn modelId="{70CEAEAD-95F1-43DF-ADCD-E57A06AE261C}" type="presParOf" srcId="{3798114C-B708-4C64-9B49-D96F172C9CD0}" destId="{5403C3FF-77D3-4BB9-A702-BD36B53F4DAF}" srcOrd="0" destOrd="0" presId="urn:microsoft.com/office/officeart/2005/8/layout/list1"/>
    <dgm:cxn modelId="{1F6884A8-BBBE-48F7-8A99-747DB4C40650}" type="presParOf" srcId="{3798114C-B708-4C64-9B49-D96F172C9CD0}" destId="{AAD7B43B-FA34-49E2-A333-39511A41ADD6}" srcOrd="1" destOrd="0" presId="urn:microsoft.com/office/officeart/2005/8/layout/list1"/>
    <dgm:cxn modelId="{4DEB004A-D2D8-4990-946E-393FE6668FD2}" type="presParOf" srcId="{764888F5-D042-460D-820C-B7B8327A6799}" destId="{2F1B1B05-6DFB-4FBF-A93A-712135773F03}" srcOrd="1" destOrd="0" presId="urn:microsoft.com/office/officeart/2005/8/layout/list1"/>
    <dgm:cxn modelId="{C9998926-744F-4EEF-881B-8D7A5E676F26}" type="presParOf" srcId="{764888F5-D042-460D-820C-B7B8327A6799}" destId="{5BB8B411-3A94-4967-815E-68E43F75BB7F}" srcOrd="2" destOrd="0" presId="urn:microsoft.com/office/officeart/2005/8/layout/list1"/>
    <dgm:cxn modelId="{7D987A2E-A4B5-4150-8712-11AA39665C10}" type="presParOf" srcId="{764888F5-D042-460D-820C-B7B8327A6799}" destId="{BA4F59A9-E5AF-4F06-9EC9-E42D5A30AD0C}" srcOrd="3" destOrd="0" presId="urn:microsoft.com/office/officeart/2005/8/layout/list1"/>
    <dgm:cxn modelId="{40A88CFB-5058-4BFA-A160-CC5DA9ABFE40}" type="presParOf" srcId="{764888F5-D042-460D-820C-B7B8327A6799}" destId="{CEB35AD1-C4A2-4B2F-B799-2BCC6F068759}" srcOrd="4" destOrd="0" presId="urn:microsoft.com/office/officeart/2005/8/layout/list1"/>
    <dgm:cxn modelId="{C13DC624-CA91-4468-ADA8-1BC6D537A74B}" type="presParOf" srcId="{CEB35AD1-C4A2-4B2F-B799-2BCC6F068759}" destId="{FA3036A8-D200-40BB-8B93-09F74B5AE2BF}" srcOrd="0" destOrd="0" presId="urn:microsoft.com/office/officeart/2005/8/layout/list1"/>
    <dgm:cxn modelId="{9EC25413-FAE1-464F-80FC-2CF742B4615C}" type="presParOf" srcId="{CEB35AD1-C4A2-4B2F-B799-2BCC6F068759}" destId="{E202B893-4854-45DA-86B0-31A0A9861FD9}" srcOrd="1" destOrd="0" presId="urn:microsoft.com/office/officeart/2005/8/layout/list1"/>
    <dgm:cxn modelId="{41AEF8EE-5493-4861-84A2-346560E7BFDD}" type="presParOf" srcId="{764888F5-D042-460D-820C-B7B8327A6799}" destId="{26CC6883-8ADF-476A-A806-29E189BDFB20}" srcOrd="5" destOrd="0" presId="urn:microsoft.com/office/officeart/2005/8/layout/list1"/>
    <dgm:cxn modelId="{9D753B21-EF83-4DDC-A845-FEC704979742}" type="presParOf" srcId="{764888F5-D042-460D-820C-B7B8327A6799}" destId="{748E8A23-B3D0-437A-9B2D-0B4DBD63255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5207AA1-2A98-4D7F-A51F-5223EB063C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AD2B59-1DEC-4085-83B2-E23F287D7C82}">
      <dgm:prSet phldrT="[Text]" custT="1"/>
      <dgm:spPr/>
      <dgm:t>
        <a:bodyPr/>
        <a:lstStyle/>
        <a:p>
          <a:r>
            <a:rPr lang="en-US" sz="1800"/>
            <a:t>Calculated </a:t>
          </a:r>
        </a:p>
      </dgm:t>
    </dgm:pt>
    <dgm:pt modelId="{211F5054-C16A-43BF-BF5F-37CDAE8074A6}" type="parTrans" cxnId="{A4995F52-8877-4490-9B0D-49B1A9A7670F}">
      <dgm:prSet/>
      <dgm:spPr/>
      <dgm:t>
        <a:bodyPr/>
        <a:lstStyle/>
        <a:p>
          <a:endParaRPr lang="en-US"/>
        </a:p>
      </dgm:t>
    </dgm:pt>
    <dgm:pt modelId="{CD67EC27-A828-4621-A72D-E2DBD5E71C0C}" type="sibTrans" cxnId="{A4995F52-8877-4490-9B0D-49B1A9A7670F}">
      <dgm:prSet/>
      <dgm:spPr/>
      <dgm:t>
        <a:bodyPr/>
        <a:lstStyle/>
        <a:p>
          <a:endParaRPr lang="en-US"/>
        </a:p>
      </dgm:t>
    </dgm:pt>
    <dgm:pt modelId="{8CFF3627-56A0-402D-8574-71D92BFA407D}">
      <dgm:prSet phldrT="[Text]" custT="1"/>
      <dgm:spPr/>
      <dgm:t>
        <a:bodyPr/>
        <a:lstStyle/>
        <a:p>
          <a:r>
            <a:rPr lang="en-US" sz="1400"/>
            <a:t>Calculates the depreciation based on the life of an asset by spreading the asset cost evenly over the useful life of the asset. </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4EAC5749-F675-4C0D-8298-234346A73642}">
      <dgm:prSet phldrT="[Text]" custT="1"/>
      <dgm:spPr/>
      <dgm:t>
        <a:bodyPr/>
        <a:lstStyle/>
        <a:p>
          <a:r>
            <a:rPr lang="en-US" sz="1800"/>
            <a:t>Table Based</a:t>
          </a:r>
        </a:p>
      </dgm:t>
    </dgm:pt>
    <dgm:pt modelId="{DD29229D-9BCB-43B1-98B5-9F40A519C58D}" type="parTrans" cxnId="{E605C912-B486-4676-9E6C-482236F96DAA}">
      <dgm:prSet/>
      <dgm:spPr/>
      <dgm:t>
        <a:bodyPr/>
        <a:lstStyle/>
        <a:p>
          <a:endParaRPr lang="en-US"/>
        </a:p>
      </dgm:t>
    </dgm:pt>
    <dgm:pt modelId="{16E63F1C-0C9F-4071-9B16-5D7325A84138}" type="sibTrans" cxnId="{E605C912-B486-4676-9E6C-482236F96DAA}">
      <dgm:prSet/>
      <dgm:spPr/>
      <dgm:t>
        <a:bodyPr/>
        <a:lstStyle/>
        <a:p>
          <a:endParaRPr lang="en-US"/>
        </a:p>
      </dgm:t>
    </dgm:pt>
    <dgm:pt modelId="{86AA28EE-D417-41AA-A72F-9A0C8638F876}">
      <dgm:prSet custT="1"/>
      <dgm:spPr/>
      <dgm:t>
        <a:bodyPr/>
        <a:lstStyle/>
        <a:p>
          <a:r>
            <a:rPr lang="en-US" sz="1400" dirty="0"/>
            <a:t>Calculates depreciation at different rates across the life span of the assets.</a:t>
          </a:r>
        </a:p>
      </dgm:t>
    </dgm:pt>
    <dgm:pt modelId="{275D299D-4BE4-471E-9A9D-52FC8359576F}" type="parTrans" cxnId="{BA478F47-C04B-46EC-A96F-ADB9797A387F}">
      <dgm:prSet/>
      <dgm:spPr/>
      <dgm:t>
        <a:bodyPr/>
        <a:lstStyle/>
        <a:p>
          <a:endParaRPr lang="en-US"/>
        </a:p>
      </dgm:t>
    </dgm:pt>
    <dgm:pt modelId="{AC926562-61DC-4A20-AC7D-B28F781EFDB8}" type="sibTrans" cxnId="{BA478F47-C04B-46EC-A96F-ADB9797A387F}">
      <dgm:prSet/>
      <dgm:spPr/>
      <dgm:t>
        <a:bodyPr/>
        <a:lstStyle/>
        <a:p>
          <a:endParaRPr lang="en-US"/>
        </a:p>
      </dgm:t>
    </dgm:pt>
    <dgm:pt modelId="{233F8C3C-3BB9-4411-B374-970D2524A676}">
      <dgm:prSet custT="1"/>
      <dgm:spPr/>
      <dgm:t>
        <a:bodyPr/>
        <a:lstStyle/>
        <a:p>
          <a:r>
            <a:rPr lang="en-US" sz="1800"/>
            <a:t>Flat Rate</a:t>
          </a:r>
        </a:p>
      </dgm:t>
    </dgm:pt>
    <dgm:pt modelId="{A73FB2E0-F47A-4254-88B5-F11CDF5354FB}" type="parTrans" cxnId="{FC62F1F8-1514-453E-97B7-9E60A1ADF370}">
      <dgm:prSet/>
      <dgm:spPr/>
      <dgm:t>
        <a:bodyPr/>
        <a:lstStyle/>
        <a:p>
          <a:endParaRPr lang="en-US"/>
        </a:p>
      </dgm:t>
    </dgm:pt>
    <dgm:pt modelId="{0B4A249C-AD3C-45E0-9F8E-75CDC57EC576}" type="sibTrans" cxnId="{FC62F1F8-1514-453E-97B7-9E60A1ADF370}">
      <dgm:prSet/>
      <dgm:spPr/>
      <dgm:t>
        <a:bodyPr/>
        <a:lstStyle/>
        <a:p>
          <a:endParaRPr lang="en-US"/>
        </a:p>
      </dgm:t>
    </dgm:pt>
    <dgm:pt modelId="{A5C1D7E5-4FD6-44E2-A0BC-9E1C7C2B133B}">
      <dgm:prSet custT="1"/>
      <dgm:spPr/>
      <dgm:t>
        <a:bodyPr/>
        <a:lstStyle/>
        <a:p>
          <a:r>
            <a:rPr lang="en-US" sz="1400"/>
            <a:t>Calculates depreciation at predefined rates, such rates can be applied to recoverable cost or Net Book Value</a:t>
          </a:r>
        </a:p>
      </dgm:t>
    </dgm:pt>
    <dgm:pt modelId="{5F019399-8906-41DC-9EDF-0709CFFEEACB}" type="parTrans" cxnId="{E2AC92CA-B417-4AFB-AC35-C54FC2B675ED}">
      <dgm:prSet/>
      <dgm:spPr/>
      <dgm:t>
        <a:bodyPr/>
        <a:lstStyle/>
        <a:p>
          <a:endParaRPr lang="en-US"/>
        </a:p>
      </dgm:t>
    </dgm:pt>
    <dgm:pt modelId="{E7CD1E72-4006-42C1-A4EB-183916804ADF}" type="sibTrans" cxnId="{E2AC92CA-B417-4AFB-AC35-C54FC2B675ED}">
      <dgm:prSet/>
      <dgm:spPr/>
      <dgm:t>
        <a:bodyPr/>
        <a:lstStyle/>
        <a:p>
          <a:endParaRPr lang="en-US"/>
        </a:p>
      </dgm:t>
    </dgm:pt>
    <dgm:pt modelId="{AC9829DD-B8D9-49D6-B2DC-347BF15EF5A4}">
      <dgm:prSet phldrT="[Text]" custT="1"/>
      <dgm:spPr/>
      <dgm:t>
        <a:bodyPr/>
        <a:lstStyle/>
        <a:p>
          <a:pPr>
            <a:buFontTx/>
            <a:buNone/>
          </a:pPr>
          <a:r>
            <a:rPr lang="en-US" sz="1400" b="1" dirty="0"/>
            <a:t>For example: Straight Line Method (SLM)</a:t>
          </a:r>
        </a:p>
      </dgm:t>
    </dgm:pt>
    <dgm:pt modelId="{AF0B9F7E-E7D7-47D3-9393-6B25BF58BADA}" type="parTrans" cxnId="{798489D3-D46B-445C-8FA4-52053ABABFDD}">
      <dgm:prSet/>
      <dgm:spPr/>
      <dgm:t>
        <a:bodyPr/>
        <a:lstStyle/>
        <a:p>
          <a:endParaRPr lang="en-US"/>
        </a:p>
      </dgm:t>
    </dgm:pt>
    <dgm:pt modelId="{C538382D-6CCB-4460-8059-7C4D0543393F}" type="sibTrans" cxnId="{798489D3-D46B-445C-8FA4-52053ABABFDD}">
      <dgm:prSet/>
      <dgm:spPr/>
      <dgm:t>
        <a:bodyPr/>
        <a:lstStyle/>
        <a:p>
          <a:endParaRPr lang="en-US"/>
        </a:p>
      </dgm:t>
    </dgm:pt>
    <dgm:pt modelId="{15DDE748-C691-430D-B8CF-9A9459E92484}">
      <dgm:prSet custT="1"/>
      <dgm:spPr/>
      <dgm:t>
        <a:bodyPr/>
        <a:lstStyle/>
        <a:p>
          <a:pPr>
            <a:buFontTx/>
            <a:buNone/>
          </a:pPr>
          <a:r>
            <a:rPr lang="en-US" sz="1400" b="1" dirty="0"/>
            <a:t>For example: Modified Accelerated Cost Recovery System (MACRS)</a:t>
          </a:r>
        </a:p>
      </dgm:t>
    </dgm:pt>
    <dgm:pt modelId="{6CA31B59-C6DD-422C-8BA7-C2BC16A055A3}" type="parTrans" cxnId="{3E58EF33-23D7-48BE-8E13-C764E1D9A905}">
      <dgm:prSet/>
      <dgm:spPr/>
      <dgm:t>
        <a:bodyPr/>
        <a:lstStyle/>
        <a:p>
          <a:endParaRPr lang="en-US"/>
        </a:p>
      </dgm:t>
    </dgm:pt>
    <dgm:pt modelId="{900BFD79-AD5E-4DA5-9E6C-35B9A68FB03D}" type="sibTrans" cxnId="{3E58EF33-23D7-48BE-8E13-C764E1D9A905}">
      <dgm:prSet/>
      <dgm:spPr/>
      <dgm:t>
        <a:bodyPr/>
        <a:lstStyle/>
        <a:p>
          <a:endParaRPr lang="en-US"/>
        </a:p>
      </dgm:t>
    </dgm:pt>
    <dgm:pt modelId="{2C7DC7A2-F9E5-474A-AA5D-D1AF8AD5FC11}">
      <dgm:prSet custT="1"/>
      <dgm:spPr/>
      <dgm:t>
        <a:bodyPr/>
        <a:lstStyle/>
        <a:p>
          <a:pPr>
            <a:buFontTx/>
            <a:buNone/>
          </a:pPr>
          <a:r>
            <a:rPr lang="en-US" sz="1400" b="1" dirty="0"/>
            <a:t>For example: Declining Balance i.e.: Written down Value (WDV) Method</a:t>
          </a:r>
        </a:p>
      </dgm:t>
    </dgm:pt>
    <dgm:pt modelId="{3D18A43C-471A-4CF3-BF5F-3912520D5A6E}" type="parTrans" cxnId="{5C9D15F8-FD57-44F5-BC27-F431986D8693}">
      <dgm:prSet/>
      <dgm:spPr/>
      <dgm:t>
        <a:bodyPr/>
        <a:lstStyle/>
        <a:p>
          <a:endParaRPr lang="en-US"/>
        </a:p>
      </dgm:t>
    </dgm:pt>
    <dgm:pt modelId="{EF72B3F5-B34E-4CF2-B533-501705CA8A4D}" type="sibTrans" cxnId="{5C9D15F8-FD57-44F5-BC27-F431986D8693}">
      <dgm:prSet/>
      <dgm:spPr/>
      <dgm:t>
        <a:bodyPr/>
        <a:lstStyle/>
        <a:p>
          <a:endParaRPr lang="en-US"/>
        </a:p>
      </dgm:t>
    </dgm:pt>
    <dgm:pt modelId="{764888F5-D042-460D-820C-B7B8327A6799}" type="pres">
      <dgm:prSet presAssocID="{B5207AA1-2A98-4D7F-A51F-5223EB063C22}" presName="linear" presStyleCnt="0">
        <dgm:presLayoutVars>
          <dgm:dir/>
          <dgm:animLvl val="lvl"/>
          <dgm:resizeHandles val="exact"/>
        </dgm:presLayoutVars>
      </dgm:prSet>
      <dgm:spPr/>
    </dgm:pt>
    <dgm:pt modelId="{53139DE9-896E-4B13-8EBC-698C0B3A1312}" type="pres">
      <dgm:prSet presAssocID="{D0AD2B59-1DEC-4085-83B2-E23F287D7C82}" presName="parentLin" presStyleCnt="0"/>
      <dgm:spPr/>
    </dgm:pt>
    <dgm:pt modelId="{021AB36C-DE3B-4083-A720-EF6A19370EE2}" type="pres">
      <dgm:prSet presAssocID="{D0AD2B59-1DEC-4085-83B2-E23F287D7C82}" presName="parentLeftMargin" presStyleLbl="node1" presStyleIdx="0" presStyleCnt="3"/>
      <dgm:spPr/>
    </dgm:pt>
    <dgm:pt modelId="{A49D8FA3-C634-4180-B506-AC884872DAE5}" type="pres">
      <dgm:prSet presAssocID="{D0AD2B59-1DEC-4085-83B2-E23F287D7C82}" presName="parentText" presStyleLbl="node1" presStyleIdx="0" presStyleCnt="3">
        <dgm:presLayoutVars>
          <dgm:chMax val="0"/>
          <dgm:bulletEnabled val="1"/>
        </dgm:presLayoutVars>
      </dgm:prSet>
      <dgm:spPr/>
    </dgm:pt>
    <dgm:pt modelId="{B012481A-CDBC-4528-92C9-603778D64447}" type="pres">
      <dgm:prSet presAssocID="{D0AD2B59-1DEC-4085-83B2-E23F287D7C82}" presName="negativeSpace" presStyleCnt="0"/>
      <dgm:spPr/>
    </dgm:pt>
    <dgm:pt modelId="{47C7D64F-A2C6-4034-86EB-9B548D3062FB}" type="pres">
      <dgm:prSet presAssocID="{D0AD2B59-1DEC-4085-83B2-E23F287D7C82}" presName="childText" presStyleLbl="conFgAcc1" presStyleIdx="0" presStyleCnt="3">
        <dgm:presLayoutVars>
          <dgm:bulletEnabled val="1"/>
        </dgm:presLayoutVars>
      </dgm:prSet>
      <dgm:spPr/>
    </dgm:pt>
    <dgm:pt modelId="{4A4ADE06-0EB0-4145-B389-FDFCA8667358}" type="pres">
      <dgm:prSet presAssocID="{CD67EC27-A828-4621-A72D-E2DBD5E71C0C}" presName="spaceBetweenRectangles" presStyleCnt="0"/>
      <dgm:spPr/>
    </dgm:pt>
    <dgm:pt modelId="{D3702C52-18EA-4F10-9E3C-C2A94585D7C4}" type="pres">
      <dgm:prSet presAssocID="{4EAC5749-F675-4C0D-8298-234346A73642}" presName="parentLin" presStyleCnt="0"/>
      <dgm:spPr/>
    </dgm:pt>
    <dgm:pt modelId="{CED93439-B5E5-48B8-B7DE-5BE049FBE886}" type="pres">
      <dgm:prSet presAssocID="{4EAC5749-F675-4C0D-8298-234346A73642}" presName="parentLeftMargin" presStyleLbl="node1" presStyleIdx="0" presStyleCnt="3"/>
      <dgm:spPr/>
    </dgm:pt>
    <dgm:pt modelId="{8446B4DC-3E2D-47A3-A761-1DAAE6C482FA}" type="pres">
      <dgm:prSet presAssocID="{4EAC5749-F675-4C0D-8298-234346A73642}" presName="parentText" presStyleLbl="node1" presStyleIdx="1" presStyleCnt="3">
        <dgm:presLayoutVars>
          <dgm:chMax val="0"/>
          <dgm:bulletEnabled val="1"/>
        </dgm:presLayoutVars>
      </dgm:prSet>
      <dgm:spPr/>
    </dgm:pt>
    <dgm:pt modelId="{86C2DECD-5C22-4E34-8B2D-152D08033545}" type="pres">
      <dgm:prSet presAssocID="{4EAC5749-F675-4C0D-8298-234346A73642}" presName="negativeSpace" presStyleCnt="0"/>
      <dgm:spPr/>
    </dgm:pt>
    <dgm:pt modelId="{69C87713-16D4-44E1-AA60-3B90C5112A5E}" type="pres">
      <dgm:prSet presAssocID="{4EAC5749-F675-4C0D-8298-234346A73642}" presName="childText" presStyleLbl="conFgAcc1" presStyleIdx="1" presStyleCnt="3" custLinFactNeighborY="-1566">
        <dgm:presLayoutVars>
          <dgm:bulletEnabled val="1"/>
        </dgm:presLayoutVars>
      </dgm:prSet>
      <dgm:spPr/>
    </dgm:pt>
    <dgm:pt modelId="{558473C0-8952-48F2-B1B2-B56DC96E69A4}" type="pres">
      <dgm:prSet presAssocID="{16E63F1C-0C9F-4071-9B16-5D7325A84138}" presName="spaceBetweenRectangles" presStyleCnt="0"/>
      <dgm:spPr/>
    </dgm:pt>
    <dgm:pt modelId="{CD071537-EF6A-4EC8-B56F-027AC6B061A2}" type="pres">
      <dgm:prSet presAssocID="{233F8C3C-3BB9-4411-B374-970D2524A676}" presName="parentLin" presStyleCnt="0"/>
      <dgm:spPr/>
    </dgm:pt>
    <dgm:pt modelId="{874DD098-AEBC-4F86-9AB7-23D5FD6AAA5A}" type="pres">
      <dgm:prSet presAssocID="{233F8C3C-3BB9-4411-B374-970D2524A676}" presName="parentLeftMargin" presStyleLbl="node1" presStyleIdx="1" presStyleCnt="3"/>
      <dgm:spPr/>
    </dgm:pt>
    <dgm:pt modelId="{C3F7704D-070C-4668-8F9D-3DB4DECC1270}" type="pres">
      <dgm:prSet presAssocID="{233F8C3C-3BB9-4411-B374-970D2524A676}" presName="parentText" presStyleLbl="node1" presStyleIdx="2" presStyleCnt="3">
        <dgm:presLayoutVars>
          <dgm:chMax val="0"/>
          <dgm:bulletEnabled val="1"/>
        </dgm:presLayoutVars>
      </dgm:prSet>
      <dgm:spPr/>
    </dgm:pt>
    <dgm:pt modelId="{C84A7902-DFDA-41C8-9BB2-BBF623347783}" type="pres">
      <dgm:prSet presAssocID="{233F8C3C-3BB9-4411-B374-970D2524A676}" presName="negativeSpace" presStyleCnt="0"/>
      <dgm:spPr/>
    </dgm:pt>
    <dgm:pt modelId="{C62D1B46-230A-4B19-84C3-3C98AAA5008B}" type="pres">
      <dgm:prSet presAssocID="{233F8C3C-3BB9-4411-B374-970D2524A676}" presName="childText" presStyleLbl="conFgAcc1" presStyleIdx="2" presStyleCnt="3">
        <dgm:presLayoutVars>
          <dgm:bulletEnabled val="1"/>
        </dgm:presLayoutVars>
      </dgm:prSet>
      <dgm:spPr/>
    </dgm:pt>
  </dgm:ptLst>
  <dgm:cxnLst>
    <dgm:cxn modelId="{9ACBE80C-4577-4B4E-B1F9-BED474D26729}" type="presOf" srcId="{A5C1D7E5-4FD6-44E2-A0BC-9E1C7C2B133B}" destId="{C62D1B46-230A-4B19-84C3-3C98AAA5008B}" srcOrd="0" destOrd="0" presId="urn:microsoft.com/office/officeart/2005/8/layout/list1"/>
    <dgm:cxn modelId="{E605C912-B486-4676-9E6C-482236F96DAA}" srcId="{B5207AA1-2A98-4D7F-A51F-5223EB063C22}" destId="{4EAC5749-F675-4C0D-8298-234346A73642}" srcOrd="1" destOrd="0" parTransId="{DD29229D-9BCB-43B1-98B5-9F40A519C58D}" sibTransId="{16E63F1C-0C9F-4071-9B16-5D7325A84138}"/>
    <dgm:cxn modelId="{41A60917-EFDF-4F96-B292-8D2F65DC27CC}" type="presOf" srcId="{D0AD2B59-1DEC-4085-83B2-E23F287D7C82}" destId="{A49D8FA3-C634-4180-B506-AC884872DAE5}" srcOrd="1" destOrd="0" presId="urn:microsoft.com/office/officeart/2005/8/layout/list1"/>
    <dgm:cxn modelId="{0137871D-2F64-4354-A4F1-7CC9C774CCB0}" type="presOf" srcId="{2C7DC7A2-F9E5-474A-AA5D-D1AF8AD5FC11}" destId="{C62D1B46-230A-4B19-84C3-3C98AAA5008B}" srcOrd="0" destOrd="1" presId="urn:microsoft.com/office/officeart/2005/8/layout/list1"/>
    <dgm:cxn modelId="{3E58EF33-23D7-48BE-8E13-C764E1D9A905}" srcId="{4EAC5749-F675-4C0D-8298-234346A73642}" destId="{15DDE748-C691-430D-B8CF-9A9459E92484}" srcOrd="1" destOrd="0" parTransId="{6CA31B59-C6DD-422C-8BA7-C2BC16A055A3}" sibTransId="{900BFD79-AD5E-4DA5-9E6C-35B9A68FB03D}"/>
    <dgm:cxn modelId="{BA478F47-C04B-46EC-A96F-ADB9797A387F}" srcId="{4EAC5749-F675-4C0D-8298-234346A73642}" destId="{86AA28EE-D417-41AA-A72F-9A0C8638F876}" srcOrd="0" destOrd="0" parTransId="{275D299D-4BE4-471E-9A9D-52FC8359576F}" sibTransId="{AC926562-61DC-4A20-AC7D-B28F781EFDB8}"/>
    <dgm:cxn modelId="{2F83F36A-3AEF-472D-8FB2-26AC774F78DB}" type="presOf" srcId="{15DDE748-C691-430D-B8CF-9A9459E92484}" destId="{69C87713-16D4-44E1-AA60-3B90C5112A5E}" srcOrd="0" destOrd="1" presId="urn:microsoft.com/office/officeart/2005/8/layout/list1"/>
    <dgm:cxn modelId="{A4995F52-8877-4490-9B0D-49B1A9A7670F}" srcId="{B5207AA1-2A98-4D7F-A51F-5223EB063C22}" destId="{D0AD2B59-1DEC-4085-83B2-E23F287D7C82}" srcOrd="0" destOrd="0" parTransId="{211F5054-C16A-43BF-BF5F-37CDAE8074A6}" sibTransId="{CD67EC27-A828-4621-A72D-E2DBD5E71C0C}"/>
    <dgm:cxn modelId="{0C334E52-0C2B-48D0-A411-74575066DBF9}" type="presOf" srcId="{B5207AA1-2A98-4D7F-A51F-5223EB063C22}" destId="{764888F5-D042-460D-820C-B7B8327A6799}" srcOrd="0" destOrd="0" presId="urn:microsoft.com/office/officeart/2005/8/layout/list1"/>
    <dgm:cxn modelId="{CAEEDB98-6DCD-4C17-8957-D6E75CFC156A}" type="presOf" srcId="{8CFF3627-56A0-402D-8574-71D92BFA407D}" destId="{47C7D64F-A2C6-4034-86EB-9B548D3062FB}" srcOrd="0" destOrd="0" presId="urn:microsoft.com/office/officeart/2005/8/layout/list1"/>
    <dgm:cxn modelId="{2345C6A5-4592-425A-9F15-674A14C72102}" type="presOf" srcId="{AC9829DD-B8D9-49D6-B2DC-347BF15EF5A4}" destId="{47C7D64F-A2C6-4034-86EB-9B548D3062FB}" srcOrd="0" destOrd="1" presId="urn:microsoft.com/office/officeart/2005/8/layout/list1"/>
    <dgm:cxn modelId="{BBA7BBB1-303D-439D-8EB0-857BBFE5C046}" type="presOf" srcId="{4EAC5749-F675-4C0D-8298-234346A73642}" destId="{8446B4DC-3E2D-47A3-A761-1DAAE6C482FA}" srcOrd="1" destOrd="0" presId="urn:microsoft.com/office/officeart/2005/8/layout/list1"/>
    <dgm:cxn modelId="{3EC37DC1-ABF5-4BCF-966E-CF7A184B9805}" type="presOf" srcId="{233F8C3C-3BB9-4411-B374-970D2524A676}" destId="{C3F7704D-070C-4668-8F9D-3DB4DECC1270}" srcOrd="1" destOrd="0" presId="urn:microsoft.com/office/officeart/2005/8/layout/list1"/>
    <dgm:cxn modelId="{E2AC92CA-B417-4AFB-AC35-C54FC2B675ED}" srcId="{233F8C3C-3BB9-4411-B374-970D2524A676}" destId="{A5C1D7E5-4FD6-44E2-A0BC-9E1C7C2B133B}" srcOrd="0" destOrd="0" parTransId="{5F019399-8906-41DC-9EDF-0709CFFEEACB}" sibTransId="{E7CD1E72-4006-42C1-A4EB-183916804ADF}"/>
    <dgm:cxn modelId="{798489D3-D46B-445C-8FA4-52053ABABFDD}" srcId="{D0AD2B59-1DEC-4085-83B2-E23F287D7C82}" destId="{AC9829DD-B8D9-49D6-B2DC-347BF15EF5A4}" srcOrd="1" destOrd="0" parTransId="{AF0B9F7E-E7D7-47D3-9393-6B25BF58BADA}" sibTransId="{C538382D-6CCB-4460-8059-7C4D0543393F}"/>
    <dgm:cxn modelId="{5D2FF8D4-B530-4DE7-A000-216265FFDFAF}" type="presOf" srcId="{D0AD2B59-1DEC-4085-83B2-E23F287D7C82}" destId="{021AB36C-DE3B-4083-A720-EF6A19370EE2}" srcOrd="0" destOrd="0" presId="urn:microsoft.com/office/officeart/2005/8/layout/list1"/>
    <dgm:cxn modelId="{118766DC-4303-4B08-A1F2-2057C0BFCF9D}" type="presOf" srcId="{233F8C3C-3BB9-4411-B374-970D2524A676}" destId="{874DD098-AEBC-4F86-9AB7-23D5FD6AAA5A}" srcOrd="0" destOrd="0" presId="urn:microsoft.com/office/officeart/2005/8/layout/list1"/>
    <dgm:cxn modelId="{99004ADF-78DE-4B46-A227-DAC72D40E06A}" type="presOf" srcId="{86AA28EE-D417-41AA-A72F-9A0C8638F876}" destId="{69C87713-16D4-44E1-AA60-3B90C5112A5E}" srcOrd="0" destOrd="0" presId="urn:microsoft.com/office/officeart/2005/8/layout/list1"/>
    <dgm:cxn modelId="{E6F911EB-7756-4D1A-895E-42D7955DA610}" srcId="{D0AD2B59-1DEC-4085-83B2-E23F287D7C82}" destId="{8CFF3627-56A0-402D-8574-71D92BFA407D}" srcOrd="0" destOrd="0" parTransId="{88FAD56D-1ECF-4E9A-888D-973D3EAA9838}" sibTransId="{BCFB0467-9ABD-4632-8265-5EB9687A2FE5}"/>
    <dgm:cxn modelId="{53D4E8EF-0EBE-4FC9-872C-F36C0187C4BB}" type="presOf" srcId="{4EAC5749-F675-4C0D-8298-234346A73642}" destId="{CED93439-B5E5-48B8-B7DE-5BE049FBE886}" srcOrd="0" destOrd="0" presId="urn:microsoft.com/office/officeart/2005/8/layout/list1"/>
    <dgm:cxn modelId="{5C9D15F8-FD57-44F5-BC27-F431986D8693}" srcId="{233F8C3C-3BB9-4411-B374-970D2524A676}" destId="{2C7DC7A2-F9E5-474A-AA5D-D1AF8AD5FC11}" srcOrd="1" destOrd="0" parTransId="{3D18A43C-471A-4CF3-BF5F-3912520D5A6E}" sibTransId="{EF72B3F5-B34E-4CF2-B533-501705CA8A4D}"/>
    <dgm:cxn modelId="{FC62F1F8-1514-453E-97B7-9E60A1ADF370}" srcId="{B5207AA1-2A98-4D7F-A51F-5223EB063C22}" destId="{233F8C3C-3BB9-4411-B374-970D2524A676}" srcOrd="2" destOrd="0" parTransId="{A73FB2E0-F47A-4254-88B5-F11CDF5354FB}" sibTransId="{0B4A249C-AD3C-45E0-9F8E-75CDC57EC576}"/>
    <dgm:cxn modelId="{EBD9FBAF-927B-4DFB-819B-D062A94529D4}" type="presParOf" srcId="{764888F5-D042-460D-820C-B7B8327A6799}" destId="{53139DE9-896E-4B13-8EBC-698C0B3A1312}" srcOrd="0" destOrd="0" presId="urn:microsoft.com/office/officeart/2005/8/layout/list1"/>
    <dgm:cxn modelId="{88FD135E-DECF-402E-98FF-458448B9D037}" type="presParOf" srcId="{53139DE9-896E-4B13-8EBC-698C0B3A1312}" destId="{021AB36C-DE3B-4083-A720-EF6A19370EE2}" srcOrd="0" destOrd="0" presId="urn:microsoft.com/office/officeart/2005/8/layout/list1"/>
    <dgm:cxn modelId="{D15FA921-64D7-43CB-B3FA-D2C981C79FE5}" type="presParOf" srcId="{53139DE9-896E-4B13-8EBC-698C0B3A1312}" destId="{A49D8FA3-C634-4180-B506-AC884872DAE5}" srcOrd="1" destOrd="0" presId="urn:microsoft.com/office/officeart/2005/8/layout/list1"/>
    <dgm:cxn modelId="{CCD18F16-28C6-432C-AADA-AB5D05A2C0BD}" type="presParOf" srcId="{764888F5-D042-460D-820C-B7B8327A6799}" destId="{B012481A-CDBC-4528-92C9-603778D64447}" srcOrd="1" destOrd="0" presId="urn:microsoft.com/office/officeart/2005/8/layout/list1"/>
    <dgm:cxn modelId="{ED1E6195-DD0E-4C45-9852-1855C238453F}" type="presParOf" srcId="{764888F5-D042-460D-820C-B7B8327A6799}" destId="{47C7D64F-A2C6-4034-86EB-9B548D3062FB}" srcOrd="2" destOrd="0" presId="urn:microsoft.com/office/officeart/2005/8/layout/list1"/>
    <dgm:cxn modelId="{0EDB8BB2-FB3F-440F-B520-BE2B1A413AF9}" type="presParOf" srcId="{764888F5-D042-460D-820C-B7B8327A6799}" destId="{4A4ADE06-0EB0-4145-B389-FDFCA8667358}" srcOrd="3" destOrd="0" presId="urn:microsoft.com/office/officeart/2005/8/layout/list1"/>
    <dgm:cxn modelId="{DEC90027-3F87-4F6E-BD8A-3D570D23D736}" type="presParOf" srcId="{764888F5-D042-460D-820C-B7B8327A6799}" destId="{D3702C52-18EA-4F10-9E3C-C2A94585D7C4}" srcOrd="4" destOrd="0" presId="urn:microsoft.com/office/officeart/2005/8/layout/list1"/>
    <dgm:cxn modelId="{23D34691-25F6-4BEF-AC8F-3F5194E7A4DF}" type="presParOf" srcId="{D3702C52-18EA-4F10-9E3C-C2A94585D7C4}" destId="{CED93439-B5E5-48B8-B7DE-5BE049FBE886}" srcOrd="0" destOrd="0" presId="urn:microsoft.com/office/officeart/2005/8/layout/list1"/>
    <dgm:cxn modelId="{DED9D97D-3DC9-4D39-A8E6-5D278DE82FBC}" type="presParOf" srcId="{D3702C52-18EA-4F10-9E3C-C2A94585D7C4}" destId="{8446B4DC-3E2D-47A3-A761-1DAAE6C482FA}" srcOrd="1" destOrd="0" presId="urn:microsoft.com/office/officeart/2005/8/layout/list1"/>
    <dgm:cxn modelId="{89A85D66-7739-429E-A1CE-1AFF0AC39301}" type="presParOf" srcId="{764888F5-D042-460D-820C-B7B8327A6799}" destId="{86C2DECD-5C22-4E34-8B2D-152D08033545}" srcOrd="5" destOrd="0" presId="urn:microsoft.com/office/officeart/2005/8/layout/list1"/>
    <dgm:cxn modelId="{FA0445E7-D73B-4359-8A86-F4E5FAFE2D9D}" type="presParOf" srcId="{764888F5-D042-460D-820C-B7B8327A6799}" destId="{69C87713-16D4-44E1-AA60-3B90C5112A5E}" srcOrd="6" destOrd="0" presId="urn:microsoft.com/office/officeart/2005/8/layout/list1"/>
    <dgm:cxn modelId="{74DA70BC-89E2-44B6-A231-99F4A50B17C1}" type="presParOf" srcId="{764888F5-D042-460D-820C-B7B8327A6799}" destId="{558473C0-8952-48F2-B1B2-B56DC96E69A4}" srcOrd="7" destOrd="0" presId="urn:microsoft.com/office/officeart/2005/8/layout/list1"/>
    <dgm:cxn modelId="{F15724DB-CB4F-477B-8F70-63C57D4C9F98}" type="presParOf" srcId="{764888F5-D042-460D-820C-B7B8327A6799}" destId="{CD071537-EF6A-4EC8-B56F-027AC6B061A2}" srcOrd="8" destOrd="0" presId="urn:microsoft.com/office/officeart/2005/8/layout/list1"/>
    <dgm:cxn modelId="{6D3CB739-64DB-471B-A84F-9F126D94C3B1}" type="presParOf" srcId="{CD071537-EF6A-4EC8-B56F-027AC6B061A2}" destId="{874DD098-AEBC-4F86-9AB7-23D5FD6AAA5A}" srcOrd="0" destOrd="0" presId="urn:microsoft.com/office/officeart/2005/8/layout/list1"/>
    <dgm:cxn modelId="{9379C1FC-7709-4CB8-B140-10C5C01B6A13}" type="presParOf" srcId="{CD071537-EF6A-4EC8-B56F-027AC6B061A2}" destId="{C3F7704D-070C-4668-8F9D-3DB4DECC1270}" srcOrd="1" destOrd="0" presId="urn:microsoft.com/office/officeart/2005/8/layout/list1"/>
    <dgm:cxn modelId="{54BAA9D3-A58F-477D-9452-3D10EC2E2D79}" type="presParOf" srcId="{764888F5-D042-460D-820C-B7B8327A6799}" destId="{C84A7902-DFDA-41C8-9BB2-BBF623347783}" srcOrd="9" destOrd="0" presId="urn:microsoft.com/office/officeart/2005/8/layout/list1"/>
    <dgm:cxn modelId="{DED50717-0CB2-4696-9450-BAA54F80C925}" type="presParOf" srcId="{764888F5-D042-460D-820C-B7B8327A6799}" destId="{C62D1B46-230A-4B19-84C3-3C98AAA5008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5207AA1-2A98-4D7F-A51F-5223EB063C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AD2B59-1DEC-4085-83B2-E23F287D7C82}">
      <dgm:prSet phldrT="[Text]" custT="1"/>
      <dgm:spPr/>
      <dgm:t>
        <a:bodyPr/>
        <a:lstStyle/>
        <a:p>
          <a:r>
            <a:rPr lang="en-US" sz="1800"/>
            <a:t>Prorate Convention </a:t>
          </a:r>
        </a:p>
      </dgm:t>
    </dgm:pt>
    <dgm:pt modelId="{211F5054-C16A-43BF-BF5F-37CDAE8074A6}" type="parTrans" cxnId="{A4995F52-8877-4490-9B0D-49B1A9A7670F}">
      <dgm:prSet/>
      <dgm:spPr/>
      <dgm:t>
        <a:bodyPr/>
        <a:lstStyle/>
        <a:p>
          <a:endParaRPr lang="en-US"/>
        </a:p>
      </dgm:t>
    </dgm:pt>
    <dgm:pt modelId="{CD67EC27-A828-4621-A72D-E2DBD5E71C0C}" type="sibTrans" cxnId="{A4995F52-8877-4490-9B0D-49B1A9A7670F}">
      <dgm:prSet/>
      <dgm:spPr/>
      <dgm:t>
        <a:bodyPr/>
        <a:lstStyle/>
        <a:p>
          <a:endParaRPr lang="en-US"/>
        </a:p>
      </dgm:t>
    </dgm:pt>
    <dgm:pt modelId="{8CFF3627-56A0-402D-8574-71D92BFA407D}">
      <dgm:prSet phldrT="[Text]" custT="1"/>
      <dgm:spPr/>
      <dgm:t>
        <a:bodyPr/>
        <a:lstStyle/>
        <a:p>
          <a:pPr>
            <a:buFontTx/>
            <a:buNone/>
          </a:pPr>
          <a:r>
            <a:rPr lang="en-US" sz="1400" dirty="0"/>
            <a:t>Prorate convention determines the start date of depreciation of assets. This can be “Date Placed in Service”, “Following Month”, “Current Month”, “Half-Year”, etc.</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4EAC5749-F675-4C0D-8298-234346A73642}">
      <dgm:prSet phldrT="[Text]" custT="1"/>
      <dgm:spPr/>
      <dgm:t>
        <a:bodyPr/>
        <a:lstStyle/>
        <a:p>
          <a:r>
            <a:rPr lang="en-US" sz="1800"/>
            <a:t>Retirement Convention</a:t>
          </a:r>
        </a:p>
      </dgm:t>
    </dgm:pt>
    <dgm:pt modelId="{DD29229D-9BCB-43B1-98B5-9F40A519C58D}" type="parTrans" cxnId="{E605C912-B486-4676-9E6C-482236F96DAA}">
      <dgm:prSet/>
      <dgm:spPr/>
      <dgm:t>
        <a:bodyPr/>
        <a:lstStyle/>
        <a:p>
          <a:endParaRPr lang="en-US"/>
        </a:p>
      </dgm:t>
    </dgm:pt>
    <dgm:pt modelId="{16E63F1C-0C9F-4071-9B16-5D7325A84138}" type="sibTrans" cxnId="{E605C912-B486-4676-9E6C-482236F96DAA}">
      <dgm:prSet/>
      <dgm:spPr/>
      <dgm:t>
        <a:bodyPr/>
        <a:lstStyle/>
        <a:p>
          <a:endParaRPr lang="en-US"/>
        </a:p>
      </dgm:t>
    </dgm:pt>
    <dgm:pt modelId="{86AA28EE-D417-41AA-A72F-9A0C8638F876}">
      <dgm:prSet custT="1"/>
      <dgm:spPr/>
      <dgm:t>
        <a:bodyPr/>
        <a:lstStyle/>
        <a:p>
          <a:pPr>
            <a:buFontTx/>
            <a:buNone/>
          </a:pPr>
          <a:r>
            <a:rPr lang="en-US" sz="1400" dirty="0"/>
            <a:t>To determine how much depreciation to take in the last year of life based on the retirement date.</a:t>
          </a:r>
        </a:p>
      </dgm:t>
    </dgm:pt>
    <dgm:pt modelId="{275D299D-4BE4-471E-9A9D-52FC8359576F}" type="parTrans" cxnId="{BA478F47-C04B-46EC-A96F-ADB9797A387F}">
      <dgm:prSet/>
      <dgm:spPr/>
      <dgm:t>
        <a:bodyPr/>
        <a:lstStyle/>
        <a:p>
          <a:endParaRPr lang="en-US"/>
        </a:p>
      </dgm:t>
    </dgm:pt>
    <dgm:pt modelId="{AC926562-61DC-4A20-AC7D-B28F781EFDB8}" type="sibTrans" cxnId="{BA478F47-C04B-46EC-A96F-ADB9797A387F}">
      <dgm:prSet/>
      <dgm:spPr/>
      <dgm:t>
        <a:bodyPr/>
        <a:lstStyle/>
        <a:p>
          <a:endParaRPr lang="en-US"/>
        </a:p>
      </dgm:t>
    </dgm:pt>
    <dgm:pt modelId="{233F8C3C-3BB9-4411-B374-970D2524A676}">
      <dgm:prSet custT="1"/>
      <dgm:spPr/>
      <dgm:t>
        <a:bodyPr/>
        <a:lstStyle/>
        <a:p>
          <a:r>
            <a:rPr lang="en-US" sz="1800"/>
            <a:t>Depreciation &amp; Prorate Calendar</a:t>
          </a:r>
        </a:p>
      </dgm:t>
    </dgm:pt>
    <dgm:pt modelId="{A73FB2E0-F47A-4254-88B5-F11CDF5354FB}" type="parTrans" cxnId="{FC62F1F8-1514-453E-97B7-9E60A1ADF370}">
      <dgm:prSet/>
      <dgm:spPr/>
      <dgm:t>
        <a:bodyPr/>
        <a:lstStyle/>
        <a:p>
          <a:endParaRPr lang="en-US"/>
        </a:p>
      </dgm:t>
    </dgm:pt>
    <dgm:pt modelId="{0B4A249C-AD3C-45E0-9F8E-75CDC57EC576}" type="sibTrans" cxnId="{FC62F1F8-1514-453E-97B7-9E60A1ADF370}">
      <dgm:prSet/>
      <dgm:spPr/>
      <dgm:t>
        <a:bodyPr/>
        <a:lstStyle/>
        <a:p>
          <a:endParaRPr lang="en-US"/>
        </a:p>
      </dgm:t>
    </dgm:pt>
    <dgm:pt modelId="{36EB13B1-C68A-41BC-9FB0-87934544B8AE}">
      <dgm:prSet custT="1"/>
      <dgm:spPr/>
      <dgm:t>
        <a:bodyPr/>
        <a:lstStyle/>
        <a:p>
          <a:r>
            <a:rPr lang="en-US" sz="1800"/>
            <a:t>Depreciation Method</a:t>
          </a:r>
        </a:p>
      </dgm:t>
    </dgm:pt>
    <dgm:pt modelId="{291087B2-EADE-4580-A76B-255EF2C0FE31}" type="parTrans" cxnId="{6CAB34E0-1595-466F-9C60-57E20954BE7D}">
      <dgm:prSet/>
      <dgm:spPr/>
      <dgm:t>
        <a:bodyPr/>
        <a:lstStyle/>
        <a:p>
          <a:endParaRPr lang="en-US"/>
        </a:p>
      </dgm:t>
    </dgm:pt>
    <dgm:pt modelId="{1DAAB1A8-7EE9-4009-B0AA-4B51D033A6D3}" type="sibTrans" cxnId="{6CAB34E0-1595-466F-9C60-57E20954BE7D}">
      <dgm:prSet/>
      <dgm:spPr/>
      <dgm:t>
        <a:bodyPr/>
        <a:lstStyle/>
        <a:p>
          <a:endParaRPr lang="en-US"/>
        </a:p>
      </dgm:t>
    </dgm:pt>
    <dgm:pt modelId="{CF017EA3-5851-43A8-AA20-0F376599C9CC}">
      <dgm:prSet custT="1"/>
      <dgm:spPr/>
      <dgm:t>
        <a:bodyPr/>
        <a:lstStyle/>
        <a:p>
          <a:r>
            <a:rPr lang="en-US" sz="1800"/>
            <a:t>Depreciation Ceilings</a:t>
          </a:r>
        </a:p>
      </dgm:t>
    </dgm:pt>
    <dgm:pt modelId="{6E419A70-EE02-4C0C-B7E4-2D09B8F72333}" type="parTrans" cxnId="{CEE7D8F7-67B5-4B90-8363-F93CFC7CDD5A}">
      <dgm:prSet/>
      <dgm:spPr/>
      <dgm:t>
        <a:bodyPr/>
        <a:lstStyle/>
        <a:p>
          <a:endParaRPr lang="en-US"/>
        </a:p>
      </dgm:t>
    </dgm:pt>
    <dgm:pt modelId="{81FB2DAB-7A3C-4B57-B7CD-AA1753A9110B}" type="sibTrans" cxnId="{CEE7D8F7-67B5-4B90-8363-F93CFC7CDD5A}">
      <dgm:prSet/>
      <dgm:spPr/>
      <dgm:t>
        <a:bodyPr/>
        <a:lstStyle/>
        <a:p>
          <a:endParaRPr lang="en-US"/>
        </a:p>
      </dgm:t>
    </dgm:pt>
    <dgm:pt modelId="{A5C1D7E5-4FD6-44E2-A0BC-9E1C7C2B133B}">
      <dgm:prSet custT="1"/>
      <dgm:spPr/>
      <dgm:t>
        <a:bodyPr/>
        <a:lstStyle/>
        <a:p>
          <a:pPr algn="just">
            <a:buFontTx/>
            <a:buNone/>
          </a:pPr>
          <a:r>
            <a:rPr lang="en-US" sz="1400" dirty="0"/>
            <a:t>The depreciation program uses the depreciation calendar and divide depreciation flag to determine what fraction of the annual depreciation expense to take in each period. Prorate calendar to determine the prorate period which is used to choose the depreciation rate.</a:t>
          </a:r>
        </a:p>
      </dgm:t>
    </dgm:pt>
    <dgm:pt modelId="{5F019399-8906-41DC-9EDF-0709CFFEEACB}" type="parTrans" cxnId="{E2AC92CA-B417-4AFB-AC35-C54FC2B675ED}">
      <dgm:prSet/>
      <dgm:spPr/>
      <dgm:t>
        <a:bodyPr/>
        <a:lstStyle/>
        <a:p>
          <a:endParaRPr lang="en-US"/>
        </a:p>
      </dgm:t>
    </dgm:pt>
    <dgm:pt modelId="{E7CD1E72-4006-42C1-A4EB-183916804ADF}" type="sibTrans" cxnId="{E2AC92CA-B417-4AFB-AC35-C54FC2B675ED}">
      <dgm:prSet/>
      <dgm:spPr/>
      <dgm:t>
        <a:bodyPr/>
        <a:lstStyle/>
        <a:p>
          <a:endParaRPr lang="en-US"/>
        </a:p>
      </dgm:t>
    </dgm:pt>
    <dgm:pt modelId="{3A9B086B-162A-4C18-8E3B-FF569E0462FF}">
      <dgm:prSet custT="1"/>
      <dgm:spPr/>
      <dgm:t>
        <a:bodyPr/>
        <a:lstStyle/>
        <a:p>
          <a:pPr>
            <a:buFontTx/>
            <a:buNone/>
          </a:pPr>
          <a:r>
            <a:rPr lang="en-US" sz="1400" dirty="0"/>
            <a:t>Depreciation methods specify how to allocate the asset cost. There are different depreciation methods available in Oracle. Such as Life based Methods, Flat-Rate Method, Straight-Line Method, Formula Based Method and Table-based Methods.</a:t>
          </a:r>
        </a:p>
      </dgm:t>
    </dgm:pt>
    <dgm:pt modelId="{23DF59C3-76C9-4208-9FED-FC6CD3F037E3}" type="parTrans" cxnId="{5194502B-FB78-44DA-8362-2673DC3F8896}">
      <dgm:prSet/>
      <dgm:spPr/>
      <dgm:t>
        <a:bodyPr/>
        <a:lstStyle/>
        <a:p>
          <a:endParaRPr lang="en-US"/>
        </a:p>
      </dgm:t>
    </dgm:pt>
    <dgm:pt modelId="{32091FA7-8D47-431E-946F-EB0FA9D6FF37}" type="sibTrans" cxnId="{5194502B-FB78-44DA-8362-2673DC3F8896}">
      <dgm:prSet/>
      <dgm:spPr/>
      <dgm:t>
        <a:bodyPr/>
        <a:lstStyle/>
        <a:p>
          <a:endParaRPr lang="en-US"/>
        </a:p>
      </dgm:t>
    </dgm:pt>
    <dgm:pt modelId="{92BA21B3-40F5-4F9E-A83C-512E46B01865}">
      <dgm:prSet custT="1"/>
      <dgm:spPr/>
      <dgm:t>
        <a:bodyPr/>
        <a:lstStyle/>
        <a:p>
          <a:pPr>
            <a:buFontTx/>
            <a:buNone/>
          </a:pPr>
          <a:r>
            <a:rPr lang="en-US" sz="1400" dirty="0"/>
            <a:t>It specifies the limit for </a:t>
          </a:r>
          <a:r>
            <a:rPr lang="en-US" sz="1400" dirty="0">
              <a:latin typeface="HelveticaNeueLTStd"/>
            </a:rPr>
            <a:t>depreciation expense to an asset for the year.</a:t>
          </a:r>
          <a:endParaRPr lang="en-US" sz="1400" dirty="0"/>
        </a:p>
      </dgm:t>
    </dgm:pt>
    <dgm:pt modelId="{F6308252-5CBC-4437-9267-FD6A63753BC7}" type="parTrans" cxnId="{DEC7CD3B-B3BE-4E60-ADD7-4CA88AB07DA4}">
      <dgm:prSet/>
      <dgm:spPr/>
      <dgm:t>
        <a:bodyPr/>
        <a:lstStyle/>
        <a:p>
          <a:endParaRPr lang="en-US"/>
        </a:p>
      </dgm:t>
    </dgm:pt>
    <dgm:pt modelId="{77899FB4-3A1B-400D-BE6B-D78B557603B2}" type="sibTrans" cxnId="{DEC7CD3B-B3BE-4E60-ADD7-4CA88AB07DA4}">
      <dgm:prSet/>
      <dgm:spPr/>
      <dgm:t>
        <a:bodyPr/>
        <a:lstStyle/>
        <a:p>
          <a:endParaRPr lang="en-US"/>
        </a:p>
      </dgm:t>
    </dgm:pt>
    <dgm:pt modelId="{764888F5-D042-460D-820C-B7B8327A6799}" type="pres">
      <dgm:prSet presAssocID="{B5207AA1-2A98-4D7F-A51F-5223EB063C22}" presName="linear" presStyleCnt="0">
        <dgm:presLayoutVars>
          <dgm:dir/>
          <dgm:animLvl val="lvl"/>
          <dgm:resizeHandles val="exact"/>
        </dgm:presLayoutVars>
      </dgm:prSet>
      <dgm:spPr/>
    </dgm:pt>
    <dgm:pt modelId="{53139DE9-896E-4B13-8EBC-698C0B3A1312}" type="pres">
      <dgm:prSet presAssocID="{D0AD2B59-1DEC-4085-83B2-E23F287D7C82}" presName="parentLin" presStyleCnt="0"/>
      <dgm:spPr/>
    </dgm:pt>
    <dgm:pt modelId="{021AB36C-DE3B-4083-A720-EF6A19370EE2}" type="pres">
      <dgm:prSet presAssocID="{D0AD2B59-1DEC-4085-83B2-E23F287D7C82}" presName="parentLeftMargin" presStyleLbl="node1" presStyleIdx="0" presStyleCnt="5"/>
      <dgm:spPr/>
    </dgm:pt>
    <dgm:pt modelId="{A49D8FA3-C634-4180-B506-AC884872DAE5}" type="pres">
      <dgm:prSet presAssocID="{D0AD2B59-1DEC-4085-83B2-E23F287D7C82}" presName="parentText" presStyleLbl="node1" presStyleIdx="0" presStyleCnt="5">
        <dgm:presLayoutVars>
          <dgm:chMax val="0"/>
          <dgm:bulletEnabled val="1"/>
        </dgm:presLayoutVars>
      </dgm:prSet>
      <dgm:spPr/>
    </dgm:pt>
    <dgm:pt modelId="{B012481A-CDBC-4528-92C9-603778D64447}" type="pres">
      <dgm:prSet presAssocID="{D0AD2B59-1DEC-4085-83B2-E23F287D7C82}" presName="negativeSpace" presStyleCnt="0"/>
      <dgm:spPr/>
    </dgm:pt>
    <dgm:pt modelId="{47C7D64F-A2C6-4034-86EB-9B548D3062FB}" type="pres">
      <dgm:prSet presAssocID="{D0AD2B59-1DEC-4085-83B2-E23F287D7C82}" presName="childText" presStyleLbl="conFgAcc1" presStyleIdx="0" presStyleCnt="5">
        <dgm:presLayoutVars>
          <dgm:bulletEnabled val="1"/>
        </dgm:presLayoutVars>
      </dgm:prSet>
      <dgm:spPr/>
    </dgm:pt>
    <dgm:pt modelId="{4A4ADE06-0EB0-4145-B389-FDFCA8667358}" type="pres">
      <dgm:prSet presAssocID="{CD67EC27-A828-4621-A72D-E2DBD5E71C0C}" presName="spaceBetweenRectangles" presStyleCnt="0"/>
      <dgm:spPr/>
    </dgm:pt>
    <dgm:pt modelId="{D3702C52-18EA-4F10-9E3C-C2A94585D7C4}" type="pres">
      <dgm:prSet presAssocID="{4EAC5749-F675-4C0D-8298-234346A73642}" presName="parentLin" presStyleCnt="0"/>
      <dgm:spPr/>
    </dgm:pt>
    <dgm:pt modelId="{CED93439-B5E5-48B8-B7DE-5BE049FBE886}" type="pres">
      <dgm:prSet presAssocID="{4EAC5749-F675-4C0D-8298-234346A73642}" presName="parentLeftMargin" presStyleLbl="node1" presStyleIdx="0" presStyleCnt="5"/>
      <dgm:spPr/>
    </dgm:pt>
    <dgm:pt modelId="{8446B4DC-3E2D-47A3-A761-1DAAE6C482FA}" type="pres">
      <dgm:prSet presAssocID="{4EAC5749-F675-4C0D-8298-234346A73642}" presName="parentText" presStyleLbl="node1" presStyleIdx="1" presStyleCnt="5">
        <dgm:presLayoutVars>
          <dgm:chMax val="0"/>
          <dgm:bulletEnabled val="1"/>
        </dgm:presLayoutVars>
      </dgm:prSet>
      <dgm:spPr/>
    </dgm:pt>
    <dgm:pt modelId="{86C2DECD-5C22-4E34-8B2D-152D08033545}" type="pres">
      <dgm:prSet presAssocID="{4EAC5749-F675-4C0D-8298-234346A73642}" presName="negativeSpace" presStyleCnt="0"/>
      <dgm:spPr/>
    </dgm:pt>
    <dgm:pt modelId="{69C87713-16D4-44E1-AA60-3B90C5112A5E}" type="pres">
      <dgm:prSet presAssocID="{4EAC5749-F675-4C0D-8298-234346A73642}" presName="childText" presStyleLbl="conFgAcc1" presStyleIdx="1" presStyleCnt="5" custLinFactNeighborY="-1566">
        <dgm:presLayoutVars>
          <dgm:bulletEnabled val="1"/>
        </dgm:presLayoutVars>
      </dgm:prSet>
      <dgm:spPr/>
    </dgm:pt>
    <dgm:pt modelId="{558473C0-8952-48F2-B1B2-B56DC96E69A4}" type="pres">
      <dgm:prSet presAssocID="{16E63F1C-0C9F-4071-9B16-5D7325A84138}" presName="spaceBetweenRectangles" presStyleCnt="0"/>
      <dgm:spPr/>
    </dgm:pt>
    <dgm:pt modelId="{CD071537-EF6A-4EC8-B56F-027AC6B061A2}" type="pres">
      <dgm:prSet presAssocID="{233F8C3C-3BB9-4411-B374-970D2524A676}" presName="parentLin" presStyleCnt="0"/>
      <dgm:spPr/>
    </dgm:pt>
    <dgm:pt modelId="{874DD098-AEBC-4F86-9AB7-23D5FD6AAA5A}" type="pres">
      <dgm:prSet presAssocID="{233F8C3C-3BB9-4411-B374-970D2524A676}" presName="parentLeftMargin" presStyleLbl="node1" presStyleIdx="1" presStyleCnt="5"/>
      <dgm:spPr/>
    </dgm:pt>
    <dgm:pt modelId="{C3F7704D-070C-4668-8F9D-3DB4DECC1270}" type="pres">
      <dgm:prSet presAssocID="{233F8C3C-3BB9-4411-B374-970D2524A676}" presName="parentText" presStyleLbl="node1" presStyleIdx="2" presStyleCnt="5">
        <dgm:presLayoutVars>
          <dgm:chMax val="0"/>
          <dgm:bulletEnabled val="1"/>
        </dgm:presLayoutVars>
      </dgm:prSet>
      <dgm:spPr/>
    </dgm:pt>
    <dgm:pt modelId="{C84A7902-DFDA-41C8-9BB2-BBF623347783}" type="pres">
      <dgm:prSet presAssocID="{233F8C3C-3BB9-4411-B374-970D2524A676}" presName="negativeSpace" presStyleCnt="0"/>
      <dgm:spPr/>
    </dgm:pt>
    <dgm:pt modelId="{C62D1B46-230A-4B19-84C3-3C98AAA5008B}" type="pres">
      <dgm:prSet presAssocID="{233F8C3C-3BB9-4411-B374-970D2524A676}" presName="childText" presStyleLbl="conFgAcc1" presStyleIdx="2" presStyleCnt="5">
        <dgm:presLayoutVars>
          <dgm:bulletEnabled val="1"/>
        </dgm:presLayoutVars>
      </dgm:prSet>
      <dgm:spPr/>
    </dgm:pt>
    <dgm:pt modelId="{1EC777AD-4AAA-4A6C-82D3-8047961EA86E}" type="pres">
      <dgm:prSet presAssocID="{0B4A249C-AD3C-45E0-9F8E-75CDC57EC576}" presName="spaceBetweenRectangles" presStyleCnt="0"/>
      <dgm:spPr/>
    </dgm:pt>
    <dgm:pt modelId="{DF720001-FBBF-46EF-BEB9-BE6A1F399D84}" type="pres">
      <dgm:prSet presAssocID="{36EB13B1-C68A-41BC-9FB0-87934544B8AE}" presName="parentLin" presStyleCnt="0"/>
      <dgm:spPr/>
    </dgm:pt>
    <dgm:pt modelId="{84013D3B-5E65-4EB5-8FBB-333CFFF2FC5E}" type="pres">
      <dgm:prSet presAssocID="{36EB13B1-C68A-41BC-9FB0-87934544B8AE}" presName="parentLeftMargin" presStyleLbl="node1" presStyleIdx="2" presStyleCnt="5"/>
      <dgm:spPr/>
    </dgm:pt>
    <dgm:pt modelId="{961AF085-BFC4-4E65-8396-020354B9756A}" type="pres">
      <dgm:prSet presAssocID="{36EB13B1-C68A-41BC-9FB0-87934544B8AE}" presName="parentText" presStyleLbl="node1" presStyleIdx="3" presStyleCnt="5">
        <dgm:presLayoutVars>
          <dgm:chMax val="0"/>
          <dgm:bulletEnabled val="1"/>
        </dgm:presLayoutVars>
      </dgm:prSet>
      <dgm:spPr/>
    </dgm:pt>
    <dgm:pt modelId="{F7F6AE81-0302-4BAD-A8CB-C342439C72DC}" type="pres">
      <dgm:prSet presAssocID="{36EB13B1-C68A-41BC-9FB0-87934544B8AE}" presName="negativeSpace" presStyleCnt="0"/>
      <dgm:spPr/>
    </dgm:pt>
    <dgm:pt modelId="{6FEF6896-1CEF-462A-9756-604F511DDF50}" type="pres">
      <dgm:prSet presAssocID="{36EB13B1-C68A-41BC-9FB0-87934544B8AE}" presName="childText" presStyleLbl="conFgAcc1" presStyleIdx="3" presStyleCnt="5" custScaleY="103030">
        <dgm:presLayoutVars>
          <dgm:bulletEnabled val="1"/>
        </dgm:presLayoutVars>
      </dgm:prSet>
      <dgm:spPr/>
    </dgm:pt>
    <dgm:pt modelId="{C03E552C-872A-4811-9F73-E1DA81D4FE0B}" type="pres">
      <dgm:prSet presAssocID="{1DAAB1A8-7EE9-4009-B0AA-4B51D033A6D3}" presName="spaceBetweenRectangles" presStyleCnt="0"/>
      <dgm:spPr/>
    </dgm:pt>
    <dgm:pt modelId="{8F1E6BFD-4850-431E-A604-B53E0C0928F9}" type="pres">
      <dgm:prSet presAssocID="{CF017EA3-5851-43A8-AA20-0F376599C9CC}" presName="parentLin" presStyleCnt="0"/>
      <dgm:spPr/>
    </dgm:pt>
    <dgm:pt modelId="{D42963AA-D68C-42D1-A2CF-AC940644F5E9}" type="pres">
      <dgm:prSet presAssocID="{CF017EA3-5851-43A8-AA20-0F376599C9CC}" presName="parentLeftMargin" presStyleLbl="node1" presStyleIdx="3" presStyleCnt="5"/>
      <dgm:spPr/>
    </dgm:pt>
    <dgm:pt modelId="{6D7ED884-78C2-4DC4-A951-835D2A4C12AC}" type="pres">
      <dgm:prSet presAssocID="{CF017EA3-5851-43A8-AA20-0F376599C9CC}" presName="parentText" presStyleLbl="node1" presStyleIdx="4" presStyleCnt="5">
        <dgm:presLayoutVars>
          <dgm:chMax val="0"/>
          <dgm:bulletEnabled val="1"/>
        </dgm:presLayoutVars>
      </dgm:prSet>
      <dgm:spPr/>
    </dgm:pt>
    <dgm:pt modelId="{98763087-A2AB-460D-B69C-9D9440FDC5C5}" type="pres">
      <dgm:prSet presAssocID="{CF017EA3-5851-43A8-AA20-0F376599C9CC}" presName="negativeSpace" presStyleCnt="0"/>
      <dgm:spPr/>
    </dgm:pt>
    <dgm:pt modelId="{F05D8003-BD97-4039-B674-7ADF2EA0904B}" type="pres">
      <dgm:prSet presAssocID="{CF017EA3-5851-43A8-AA20-0F376599C9CC}" presName="childText" presStyleLbl="conFgAcc1" presStyleIdx="4" presStyleCnt="5">
        <dgm:presLayoutVars>
          <dgm:bulletEnabled val="1"/>
        </dgm:presLayoutVars>
      </dgm:prSet>
      <dgm:spPr/>
    </dgm:pt>
  </dgm:ptLst>
  <dgm:cxnLst>
    <dgm:cxn modelId="{9ACBE80C-4577-4B4E-B1F9-BED474D26729}" type="presOf" srcId="{A5C1D7E5-4FD6-44E2-A0BC-9E1C7C2B133B}" destId="{C62D1B46-230A-4B19-84C3-3C98AAA5008B}" srcOrd="0" destOrd="0" presId="urn:microsoft.com/office/officeart/2005/8/layout/list1"/>
    <dgm:cxn modelId="{E605C912-B486-4676-9E6C-482236F96DAA}" srcId="{B5207AA1-2A98-4D7F-A51F-5223EB063C22}" destId="{4EAC5749-F675-4C0D-8298-234346A73642}" srcOrd="1" destOrd="0" parTransId="{DD29229D-9BCB-43B1-98B5-9F40A519C58D}" sibTransId="{16E63F1C-0C9F-4071-9B16-5D7325A84138}"/>
    <dgm:cxn modelId="{41A60917-EFDF-4F96-B292-8D2F65DC27CC}" type="presOf" srcId="{D0AD2B59-1DEC-4085-83B2-E23F287D7C82}" destId="{A49D8FA3-C634-4180-B506-AC884872DAE5}" srcOrd="1" destOrd="0" presId="urn:microsoft.com/office/officeart/2005/8/layout/list1"/>
    <dgm:cxn modelId="{14FB631B-041B-4EE2-BB06-586C72DBC9E4}" type="presOf" srcId="{36EB13B1-C68A-41BC-9FB0-87934544B8AE}" destId="{961AF085-BFC4-4E65-8396-020354B9756A}" srcOrd="1" destOrd="0" presId="urn:microsoft.com/office/officeart/2005/8/layout/list1"/>
    <dgm:cxn modelId="{5194502B-FB78-44DA-8362-2673DC3F8896}" srcId="{36EB13B1-C68A-41BC-9FB0-87934544B8AE}" destId="{3A9B086B-162A-4C18-8E3B-FF569E0462FF}" srcOrd="0" destOrd="0" parTransId="{23DF59C3-76C9-4208-9FED-FC6CD3F037E3}" sibTransId="{32091FA7-8D47-431E-946F-EB0FA9D6FF37}"/>
    <dgm:cxn modelId="{DEC7CD3B-B3BE-4E60-ADD7-4CA88AB07DA4}" srcId="{CF017EA3-5851-43A8-AA20-0F376599C9CC}" destId="{92BA21B3-40F5-4F9E-A83C-512E46B01865}" srcOrd="0" destOrd="0" parTransId="{F6308252-5CBC-4437-9267-FD6A63753BC7}" sibTransId="{77899FB4-3A1B-400D-BE6B-D78B557603B2}"/>
    <dgm:cxn modelId="{CEF20E45-8112-455F-91EA-955EC031445E}" type="presOf" srcId="{92BA21B3-40F5-4F9E-A83C-512E46B01865}" destId="{F05D8003-BD97-4039-B674-7ADF2EA0904B}" srcOrd="0" destOrd="0" presId="urn:microsoft.com/office/officeart/2005/8/layout/list1"/>
    <dgm:cxn modelId="{BA478F47-C04B-46EC-A96F-ADB9797A387F}" srcId="{4EAC5749-F675-4C0D-8298-234346A73642}" destId="{86AA28EE-D417-41AA-A72F-9A0C8638F876}" srcOrd="0" destOrd="0" parTransId="{275D299D-4BE4-471E-9A9D-52FC8359576F}" sibTransId="{AC926562-61DC-4A20-AC7D-B28F781EFDB8}"/>
    <dgm:cxn modelId="{A4995F52-8877-4490-9B0D-49B1A9A7670F}" srcId="{B5207AA1-2A98-4D7F-A51F-5223EB063C22}" destId="{D0AD2B59-1DEC-4085-83B2-E23F287D7C82}" srcOrd="0" destOrd="0" parTransId="{211F5054-C16A-43BF-BF5F-37CDAE8074A6}" sibTransId="{CD67EC27-A828-4621-A72D-E2DBD5E71C0C}"/>
    <dgm:cxn modelId="{0C334E52-0C2B-48D0-A411-74575066DBF9}" type="presOf" srcId="{B5207AA1-2A98-4D7F-A51F-5223EB063C22}" destId="{764888F5-D042-460D-820C-B7B8327A6799}" srcOrd="0" destOrd="0" presId="urn:microsoft.com/office/officeart/2005/8/layout/list1"/>
    <dgm:cxn modelId="{9836C457-FF4A-4C92-AC03-F971DD2D072A}" type="presOf" srcId="{CF017EA3-5851-43A8-AA20-0F376599C9CC}" destId="{D42963AA-D68C-42D1-A2CF-AC940644F5E9}" srcOrd="0" destOrd="0" presId="urn:microsoft.com/office/officeart/2005/8/layout/list1"/>
    <dgm:cxn modelId="{CAEEDB98-6DCD-4C17-8957-D6E75CFC156A}" type="presOf" srcId="{8CFF3627-56A0-402D-8574-71D92BFA407D}" destId="{47C7D64F-A2C6-4034-86EB-9B548D3062FB}" srcOrd="0" destOrd="0" presId="urn:microsoft.com/office/officeart/2005/8/layout/list1"/>
    <dgm:cxn modelId="{54FA41B1-DA51-4134-ACC0-A7E11DE061FD}" type="presOf" srcId="{36EB13B1-C68A-41BC-9FB0-87934544B8AE}" destId="{84013D3B-5E65-4EB5-8FBB-333CFFF2FC5E}" srcOrd="0" destOrd="0" presId="urn:microsoft.com/office/officeart/2005/8/layout/list1"/>
    <dgm:cxn modelId="{BBA7BBB1-303D-439D-8EB0-857BBFE5C046}" type="presOf" srcId="{4EAC5749-F675-4C0D-8298-234346A73642}" destId="{8446B4DC-3E2D-47A3-A761-1DAAE6C482FA}" srcOrd="1" destOrd="0" presId="urn:microsoft.com/office/officeart/2005/8/layout/list1"/>
    <dgm:cxn modelId="{3EC37DC1-ABF5-4BCF-966E-CF7A184B9805}" type="presOf" srcId="{233F8C3C-3BB9-4411-B374-970D2524A676}" destId="{C3F7704D-070C-4668-8F9D-3DB4DECC1270}" srcOrd="1" destOrd="0" presId="urn:microsoft.com/office/officeart/2005/8/layout/list1"/>
    <dgm:cxn modelId="{E2AC92CA-B417-4AFB-AC35-C54FC2B675ED}" srcId="{233F8C3C-3BB9-4411-B374-970D2524A676}" destId="{A5C1D7E5-4FD6-44E2-A0BC-9E1C7C2B133B}" srcOrd="0" destOrd="0" parTransId="{5F019399-8906-41DC-9EDF-0709CFFEEACB}" sibTransId="{E7CD1E72-4006-42C1-A4EB-183916804ADF}"/>
    <dgm:cxn modelId="{5D2FF8D4-B530-4DE7-A000-216265FFDFAF}" type="presOf" srcId="{D0AD2B59-1DEC-4085-83B2-E23F287D7C82}" destId="{021AB36C-DE3B-4083-A720-EF6A19370EE2}" srcOrd="0" destOrd="0" presId="urn:microsoft.com/office/officeart/2005/8/layout/list1"/>
    <dgm:cxn modelId="{7FB358DB-DAB9-4852-9F2B-C5C7ECD68B32}" type="presOf" srcId="{CF017EA3-5851-43A8-AA20-0F376599C9CC}" destId="{6D7ED884-78C2-4DC4-A951-835D2A4C12AC}" srcOrd="1" destOrd="0" presId="urn:microsoft.com/office/officeart/2005/8/layout/list1"/>
    <dgm:cxn modelId="{118766DC-4303-4B08-A1F2-2057C0BFCF9D}" type="presOf" srcId="{233F8C3C-3BB9-4411-B374-970D2524A676}" destId="{874DD098-AEBC-4F86-9AB7-23D5FD6AAA5A}" srcOrd="0" destOrd="0" presId="urn:microsoft.com/office/officeart/2005/8/layout/list1"/>
    <dgm:cxn modelId="{99004ADF-78DE-4B46-A227-DAC72D40E06A}" type="presOf" srcId="{86AA28EE-D417-41AA-A72F-9A0C8638F876}" destId="{69C87713-16D4-44E1-AA60-3B90C5112A5E}" srcOrd="0" destOrd="0" presId="urn:microsoft.com/office/officeart/2005/8/layout/list1"/>
    <dgm:cxn modelId="{6CAB34E0-1595-466F-9C60-57E20954BE7D}" srcId="{B5207AA1-2A98-4D7F-A51F-5223EB063C22}" destId="{36EB13B1-C68A-41BC-9FB0-87934544B8AE}" srcOrd="3" destOrd="0" parTransId="{291087B2-EADE-4580-A76B-255EF2C0FE31}" sibTransId="{1DAAB1A8-7EE9-4009-B0AA-4B51D033A6D3}"/>
    <dgm:cxn modelId="{E6F911EB-7756-4D1A-895E-42D7955DA610}" srcId="{D0AD2B59-1DEC-4085-83B2-E23F287D7C82}" destId="{8CFF3627-56A0-402D-8574-71D92BFA407D}" srcOrd="0" destOrd="0" parTransId="{88FAD56D-1ECF-4E9A-888D-973D3EAA9838}" sibTransId="{BCFB0467-9ABD-4632-8265-5EB9687A2FE5}"/>
    <dgm:cxn modelId="{53D4E8EF-0EBE-4FC9-872C-F36C0187C4BB}" type="presOf" srcId="{4EAC5749-F675-4C0D-8298-234346A73642}" destId="{CED93439-B5E5-48B8-B7DE-5BE049FBE886}" srcOrd="0" destOrd="0" presId="urn:microsoft.com/office/officeart/2005/8/layout/list1"/>
    <dgm:cxn modelId="{CAE455F4-72E9-4E49-A6D1-9BF891707B62}" type="presOf" srcId="{3A9B086B-162A-4C18-8E3B-FF569E0462FF}" destId="{6FEF6896-1CEF-462A-9756-604F511DDF50}" srcOrd="0" destOrd="0" presId="urn:microsoft.com/office/officeart/2005/8/layout/list1"/>
    <dgm:cxn modelId="{CEE7D8F7-67B5-4B90-8363-F93CFC7CDD5A}" srcId="{B5207AA1-2A98-4D7F-A51F-5223EB063C22}" destId="{CF017EA3-5851-43A8-AA20-0F376599C9CC}" srcOrd="4" destOrd="0" parTransId="{6E419A70-EE02-4C0C-B7E4-2D09B8F72333}" sibTransId="{81FB2DAB-7A3C-4B57-B7CD-AA1753A9110B}"/>
    <dgm:cxn modelId="{FC62F1F8-1514-453E-97B7-9E60A1ADF370}" srcId="{B5207AA1-2A98-4D7F-A51F-5223EB063C22}" destId="{233F8C3C-3BB9-4411-B374-970D2524A676}" srcOrd="2" destOrd="0" parTransId="{A73FB2E0-F47A-4254-88B5-F11CDF5354FB}" sibTransId="{0B4A249C-AD3C-45E0-9F8E-75CDC57EC576}"/>
    <dgm:cxn modelId="{EBD9FBAF-927B-4DFB-819B-D062A94529D4}" type="presParOf" srcId="{764888F5-D042-460D-820C-B7B8327A6799}" destId="{53139DE9-896E-4B13-8EBC-698C0B3A1312}" srcOrd="0" destOrd="0" presId="urn:microsoft.com/office/officeart/2005/8/layout/list1"/>
    <dgm:cxn modelId="{88FD135E-DECF-402E-98FF-458448B9D037}" type="presParOf" srcId="{53139DE9-896E-4B13-8EBC-698C0B3A1312}" destId="{021AB36C-DE3B-4083-A720-EF6A19370EE2}" srcOrd="0" destOrd="0" presId="urn:microsoft.com/office/officeart/2005/8/layout/list1"/>
    <dgm:cxn modelId="{D15FA921-64D7-43CB-B3FA-D2C981C79FE5}" type="presParOf" srcId="{53139DE9-896E-4B13-8EBC-698C0B3A1312}" destId="{A49D8FA3-C634-4180-B506-AC884872DAE5}" srcOrd="1" destOrd="0" presId="urn:microsoft.com/office/officeart/2005/8/layout/list1"/>
    <dgm:cxn modelId="{CCD18F16-28C6-432C-AADA-AB5D05A2C0BD}" type="presParOf" srcId="{764888F5-D042-460D-820C-B7B8327A6799}" destId="{B012481A-CDBC-4528-92C9-603778D64447}" srcOrd="1" destOrd="0" presId="urn:microsoft.com/office/officeart/2005/8/layout/list1"/>
    <dgm:cxn modelId="{ED1E6195-DD0E-4C45-9852-1855C238453F}" type="presParOf" srcId="{764888F5-D042-460D-820C-B7B8327A6799}" destId="{47C7D64F-A2C6-4034-86EB-9B548D3062FB}" srcOrd="2" destOrd="0" presId="urn:microsoft.com/office/officeart/2005/8/layout/list1"/>
    <dgm:cxn modelId="{0EDB8BB2-FB3F-440F-B520-BE2B1A413AF9}" type="presParOf" srcId="{764888F5-D042-460D-820C-B7B8327A6799}" destId="{4A4ADE06-0EB0-4145-B389-FDFCA8667358}" srcOrd="3" destOrd="0" presId="urn:microsoft.com/office/officeart/2005/8/layout/list1"/>
    <dgm:cxn modelId="{DEC90027-3F87-4F6E-BD8A-3D570D23D736}" type="presParOf" srcId="{764888F5-D042-460D-820C-B7B8327A6799}" destId="{D3702C52-18EA-4F10-9E3C-C2A94585D7C4}" srcOrd="4" destOrd="0" presId="urn:microsoft.com/office/officeart/2005/8/layout/list1"/>
    <dgm:cxn modelId="{23D34691-25F6-4BEF-AC8F-3F5194E7A4DF}" type="presParOf" srcId="{D3702C52-18EA-4F10-9E3C-C2A94585D7C4}" destId="{CED93439-B5E5-48B8-B7DE-5BE049FBE886}" srcOrd="0" destOrd="0" presId="urn:microsoft.com/office/officeart/2005/8/layout/list1"/>
    <dgm:cxn modelId="{DED9D97D-3DC9-4D39-A8E6-5D278DE82FBC}" type="presParOf" srcId="{D3702C52-18EA-4F10-9E3C-C2A94585D7C4}" destId="{8446B4DC-3E2D-47A3-A761-1DAAE6C482FA}" srcOrd="1" destOrd="0" presId="urn:microsoft.com/office/officeart/2005/8/layout/list1"/>
    <dgm:cxn modelId="{89A85D66-7739-429E-A1CE-1AFF0AC39301}" type="presParOf" srcId="{764888F5-D042-460D-820C-B7B8327A6799}" destId="{86C2DECD-5C22-4E34-8B2D-152D08033545}" srcOrd="5" destOrd="0" presId="urn:microsoft.com/office/officeart/2005/8/layout/list1"/>
    <dgm:cxn modelId="{FA0445E7-D73B-4359-8A86-F4E5FAFE2D9D}" type="presParOf" srcId="{764888F5-D042-460D-820C-B7B8327A6799}" destId="{69C87713-16D4-44E1-AA60-3B90C5112A5E}" srcOrd="6" destOrd="0" presId="urn:microsoft.com/office/officeart/2005/8/layout/list1"/>
    <dgm:cxn modelId="{74DA70BC-89E2-44B6-A231-99F4A50B17C1}" type="presParOf" srcId="{764888F5-D042-460D-820C-B7B8327A6799}" destId="{558473C0-8952-48F2-B1B2-B56DC96E69A4}" srcOrd="7" destOrd="0" presId="urn:microsoft.com/office/officeart/2005/8/layout/list1"/>
    <dgm:cxn modelId="{F15724DB-CB4F-477B-8F70-63C57D4C9F98}" type="presParOf" srcId="{764888F5-D042-460D-820C-B7B8327A6799}" destId="{CD071537-EF6A-4EC8-B56F-027AC6B061A2}" srcOrd="8" destOrd="0" presId="urn:microsoft.com/office/officeart/2005/8/layout/list1"/>
    <dgm:cxn modelId="{6D3CB739-64DB-471B-A84F-9F126D94C3B1}" type="presParOf" srcId="{CD071537-EF6A-4EC8-B56F-027AC6B061A2}" destId="{874DD098-AEBC-4F86-9AB7-23D5FD6AAA5A}" srcOrd="0" destOrd="0" presId="urn:microsoft.com/office/officeart/2005/8/layout/list1"/>
    <dgm:cxn modelId="{9379C1FC-7709-4CB8-B140-10C5C01B6A13}" type="presParOf" srcId="{CD071537-EF6A-4EC8-B56F-027AC6B061A2}" destId="{C3F7704D-070C-4668-8F9D-3DB4DECC1270}" srcOrd="1" destOrd="0" presId="urn:microsoft.com/office/officeart/2005/8/layout/list1"/>
    <dgm:cxn modelId="{54BAA9D3-A58F-477D-9452-3D10EC2E2D79}" type="presParOf" srcId="{764888F5-D042-460D-820C-B7B8327A6799}" destId="{C84A7902-DFDA-41C8-9BB2-BBF623347783}" srcOrd="9" destOrd="0" presId="urn:microsoft.com/office/officeart/2005/8/layout/list1"/>
    <dgm:cxn modelId="{DED50717-0CB2-4696-9450-BAA54F80C925}" type="presParOf" srcId="{764888F5-D042-460D-820C-B7B8327A6799}" destId="{C62D1B46-230A-4B19-84C3-3C98AAA5008B}" srcOrd="10" destOrd="0" presId="urn:microsoft.com/office/officeart/2005/8/layout/list1"/>
    <dgm:cxn modelId="{29740B23-5109-4273-BCFE-F3212720B638}" type="presParOf" srcId="{764888F5-D042-460D-820C-B7B8327A6799}" destId="{1EC777AD-4AAA-4A6C-82D3-8047961EA86E}" srcOrd="11" destOrd="0" presId="urn:microsoft.com/office/officeart/2005/8/layout/list1"/>
    <dgm:cxn modelId="{9BA9C055-C7A3-4652-83EF-7A2CC62D9311}" type="presParOf" srcId="{764888F5-D042-460D-820C-B7B8327A6799}" destId="{DF720001-FBBF-46EF-BEB9-BE6A1F399D84}" srcOrd="12" destOrd="0" presId="urn:microsoft.com/office/officeart/2005/8/layout/list1"/>
    <dgm:cxn modelId="{905B257B-B54D-427C-B1C5-85D311701C3F}" type="presParOf" srcId="{DF720001-FBBF-46EF-BEB9-BE6A1F399D84}" destId="{84013D3B-5E65-4EB5-8FBB-333CFFF2FC5E}" srcOrd="0" destOrd="0" presId="urn:microsoft.com/office/officeart/2005/8/layout/list1"/>
    <dgm:cxn modelId="{CBA9A1ED-3E2F-49F6-A140-0C3E90EDE037}" type="presParOf" srcId="{DF720001-FBBF-46EF-BEB9-BE6A1F399D84}" destId="{961AF085-BFC4-4E65-8396-020354B9756A}" srcOrd="1" destOrd="0" presId="urn:microsoft.com/office/officeart/2005/8/layout/list1"/>
    <dgm:cxn modelId="{76502A22-A0A6-47A9-858A-F5DD1B3F019A}" type="presParOf" srcId="{764888F5-D042-460D-820C-B7B8327A6799}" destId="{F7F6AE81-0302-4BAD-A8CB-C342439C72DC}" srcOrd="13" destOrd="0" presId="urn:microsoft.com/office/officeart/2005/8/layout/list1"/>
    <dgm:cxn modelId="{0A52A884-9CE2-4992-95D9-31B016DDEBCB}" type="presParOf" srcId="{764888F5-D042-460D-820C-B7B8327A6799}" destId="{6FEF6896-1CEF-462A-9756-604F511DDF50}" srcOrd="14" destOrd="0" presId="urn:microsoft.com/office/officeart/2005/8/layout/list1"/>
    <dgm:cxn modelId="{5321F8B6-470F-4F71-9A77-F406012F3C6E}" type="presParOf" srcId="{764888F5-D042-460D-820C-B7B8327A6799}" destId="{C03E552C-872A-4811-9F73-E1DA81D4FE0B}" srcOrd="15" destOrd="0" presId="urn:microsoft.com/office/officeart/2005/8/layout/list1"/>
    <dgm:cxn modelId="{8B775588-D162-4A6A-AE3D-107F6F6AB7E8}" type="presParOf" srcId="{764888F5-D042-460D-820C-B7B8327A6799}" destId="{8F1E6BFD-4850-431E-A604-B53E0C0928F9}" srcOrd="16" destOrd="0" presId="urn:microsoft.com/office/officeart/2005/8/layout/list1"/>
    <dgm:cxn modelId="{24C25F39-5D2E-4883-9DE7-E5DB1A42D160}" type="presParOf" srcId="{8F1E6BFD-4850-431E-A604-B53E0C0928F9}" destId="{D42963AA-D68C-42D1-A2CF-AC940644F5E9}" srcOrd="0" destOrd="0" presId="urn:microsoft.com/office/officeart/2005/8/layout/list1"/>
    <dgm:cxn modelId="{A6445036-FF25-403C-BA12-FD55A30A93FD}" type="presParOf" srcId="{8F1E6BFD-4850-431E-A604-B53E0C0928F9}" destId="{6D7ED884-78C2-4DC4-A951-835D2A4C12AC}" srcOrd="1" destOrd="0" presId="urn:microsoft.com/office/officeart/2005/8/layout/list1"/>
    <dgm:cxn modelId="{0DC78C7E-82FB-4584-959B-B9EC40A9C20E}" type="presParOf" srcId="{764888F5-D042-460D-820C-B7B8327A6799}" destId="{98763087-A2AB-460D-B69C-9D9440FDC5C5}" srcOrd="17" destOrd="0" presId="urn:microsoft.com/office/officeart/2005/8/layout/list1"/>
    <dgm:cxn modelId="{E81068FF-26C3-4AF9-8F9C-69D4D9F150F8}" type="presParOf" srcId="{764888F5-D042-460D-820C-B7B8327A6799}" destId="{F05D8003-BD97-4039-B674-7ADF2EA0904B}" srcOrd="18"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0D41060-5ACE-4569-9A2D-8D76C3A4DFC9}" type="doc">
      <dgm:prSet loTypeId="urn:microsoft.com/office/officeart/2005/8/layout/process2" loCatId="process" qsTypeId="urn:microsoft.com/office/officeart/2005/8/quickstyle/simple1" qsCatId="simple" csTypeId="urn:microsoft.com/office/officeart/2005/8/colors/accent1_2" csCatId="accent1" phldr="1"/>
      <dgm:spPr/>
    </dgm:pt>
    <dgm:pt modelId="{94883CDF-0312-45FD-8214-89D0C222027E}">
      <dgm:prSet phldrT="[Text]" custT="1"/>
      <dgm:spPr/>
      <dgm:t>
        <a:bodyPr/>
        <a:lstStyle/>
        <a:p>
          <a:r>
            <a:rPr lang="en-US" sz="1400"/>
            <a:t>Transactions in Fixed Assets module</a:t>
          </a:r>
        </a:p>
      </dgm:t>
    </dgm:pt>
    <dgm:pt modelId="{0D79BCE8-45D4-4ED9-85CA-A33646874DEA}" type="parTrans" cxnId="{582D0F0E-FE31-4E8C-A469-4F44FEDB1A97}">
      <dgm:prSet/>
      <dgm:spPr/>
      <dgm:t>
        <a:bodyPr/>
        <a:lstStyle/>
        <a:p>
          <a:endParaRPr lang="en-US"/>
        </a:p>
      </dgm:t>
    </dgm:pt>
    <dgm:pt modelId="{3CC9BD79-A961-4AA8-A6ED-72ECFFA6AD12}" type="sibTrans" cxnId="{582D0F0E-FE31-4E8C-A469-4F44FEDB1A97}">
      <dgm:prSet/>
      <dgm:spPr/>
      <dgm:t>
        <a:bodyPr/>
        <a:lstStyle/>
        <a:p>
          <a:endParaRPr lang="en-US"/>
        </a:p>
      </dgm:t>
    </dgm:pt>
    <dgm:pt modelId="{20A3CDB6-6850-4FB9-A265-F3BCE03BBCAE}">
      <dgm:prSet phldrT="[Text]" custT="1"/>
      <dgm:spPr/>
      <dgm:t>
        <a:bodyPr/>
        <a:lstStyle/>
        <a:p>
          <a:r>
            <a:rPr lang="en-US" sz="1400"/>
            <a:t>Run Accounting Process in Fixed Assets subledger</a:t>
          </a:r>
        </a:p>
      </dgm:t>
    </dgm:pt>
    <dgm:pt modelId="{FD8FB260-2DFC-4DA0-B24A-89EC66AE8955}" type="parTrans" cxnId="{7AA3B1B9-4D71-440F-940C-269B5D5243E6}">
      <dgm:prSet/>
      <dgm:spPr/>
      <dgm:t>
        <a:bodyPr/>
        <a:lstStyle/>
        <a:p>
          <a:endParaRPr lang="en-US"/>
        </a:p>
      </dgm:t>
    </dgm:pt>
    <dgm:pt modelId="{5F5FC47A-91EA-4566-876D-0C24B3F11155}" type="sibTrans" cxnId="{7AA3B1B9-4D71-440F-940C-269B5D5243E6}">
      <dgm:prSet/>
      <dgm:spPr/>
      <dgm:t>
        <a:bodyPr/>
        <a:lstStyle/>
        <a:p>
          <a:endParaRPr lang="en-US"/>
        </a:p>
      </dgm:t>
    </dgm:pt>
    <dgm:pt modelId="{E46076DB-F18B-4240-8B18-4FC6AD7215B4}">
      <dgm:prSet phldrT="[Text]" custT="1"/>
      <dgm:spPr/>
      <dgm:t>
        <a:bodyPr/>
        <a:lstStyle/>
        <a:p>
          <a:r>
            <a:rPr lang="en-US" sz="1400"/>
            <a:t>Transfer to General Ledger</a:t>
          </a:r>
        </a:p>
      </dgm:t>
    </dgm:pt>
    <dgm:pt modelId="{339E41B6-6350-43E0-8947-76E92E65C3D2}" type="parTrans" cxnId="{CA530891-572A-47B8-BAB3-9B22AC60D4BC}">
      <dgm:prSet/>
      <dgm:spPr/>
      <dgm:t>
        <a:bodyPr/>
        <a:lstStyle/>
        <a:p>
          <a:endParaRPr lang="en-US"/>
        </a:p>
      </dgm:t>
    </dgm:pt>
    <dgm:pt modelId="{D869E0FB-8D0E-4390-99E6-DE1CAE7721CE}" type="sibTrans" cxnId="{CA530891-572A-47B8-BAB3-9B22AC60D4BC}">
      <dgm:prSet/>
      <dgm:spPr/>
      <dgm:t>
        <a:bodyPr/>
        <a:lstStyle/>
        <a:p>
          <a:endParaRPr lang="en-US"/>
        </a:p>
      </dgm:t>
    </dgm:pt>
    <dgm:pt modelId="{A21AD507-7CC0-47DE-956A-6CD7CE1C7F06}" type="pres">
      <dgm:prSet presAssocID="{D0D41060-5ACE-4569-9A2D-8D76C3A4DFC9}" presName="linearFlow" presStyleCnt="0">
        <dgm:presLayoutVars>
          <dgm:resizeHandles val="exact"/>
        </dgm:presLayoutVars>
      </dgm:prSet>
      <dgm:spPr/>
    </dgm:pt>
    <dgm:pt modelId="{5360C235-42E2-481F-AF32-A49DE31287FB}" type="pres">
      <dgm:prSet presAssocID="{94883CDF-0312-45FD-8214-89D0C222027E}" presName="node" presStyleLbl="node1" presStyleIdx="0" presStyleCnt="3" custScaleX="122091">
        <dgm:presLayoutVars>
          <dgm:bulletEnabled val="1"/>
        </dgm:presLayoutVars>
      </dgm:prSet>
      <dgm:spPr/>
    </dgm:pt>
    <dgm:pt modelId="{3EDA04B6-28DA-439C-8D01-19835BEB0F50}" type="pres">
      <dgm:prSet presAssocID="{3CC9BD79-A961-4AA8-A6ED-72ECFFA6AD12}" presName="sibTrans" presStyleLbl="sibTrans2D1" presStyleIdx="0" presStyleCnt="2"/>
      <dgm:spPr/>
    </dgm:pt>
    <dgm:pt modelId="{935C420A-97D6-4E5D-8B78-93028693C669}" type="pres">
      <dgm:prSet presAssocID="{3CC9BD79-A961-4AA8-A6ED-72ECFFA6AD12}" presName="connectorText" presStyleLbl="sibTrans2D1" presStyleIdx="0" presStyleCnt="2"/>
      <dgm:spPr/>
    </dgm:pt>
    <dgm:pt modelId="{98001B3D-2FB5-4FCF-9DC4-9B1AE88A26A6}" type="pres">
      <dgm:prSet presAssocID="{20A3CDB6-6850-4FB9-A265-F3BCE03BBCAE}" presName="node" presStyleLbl="node1" presStyleIdx="1" presStyleCnt="3" custScaleX="122091">
        <dgm:presLayoutVars>
          <dgm:bulletEnabled val="1"/>
        </dgm:presLayoutVars>
      </dgm:prSet>
      <dgm:spPr/>
    </dgm:pt>
    <dgm:pt modelId="{D71B33AD-5AFA-456D-810B-6E5CB89A2BF4}" type="pres">
      <dgm:prSet presAssocID="{5F5FC47A-91EA-4566-876D-0C24B3F11155}" presName="sibTrans" presStyleLbl="sibTrans2D1" presStyleIdx="1" presStyleCnt="2"/>
      <dgm:spPr/>
    </dgm:pt>
    <dgm:pt modelId="{9724DEC4-9A8C-4318-A9B1-19AF6BDC0077}" type="pres">
      <dgm:prSet presAssocID="{5F5FC47A-91EA-4566-876D-0C24B3F11155}" presName="connectorText" presStyleLbl="sibTrans2D1" presStyleIdx="1" presStyleCnt="2"/>
      <dgm:spPr/>
    </dgm:pt>
    <dgm:pt modelId="{33E97394-E977-48F8-9A76-60C48B9D33A5}" type="pres">
      <dgm:prSet presAssocID="{E46076DB-F18B-4240-8B18-4FC6AD7215B4}" presName="node" presStyleLbl="node1" presStyleIdx="2" presStyleCnt="3" custScaleX="123604">
        <dgm:presLayoutVars>
          <dgm:bulletEnabled val="1"/>
        </dgm:presLayoutVars>
      </dgm:prSet>
      <dgm:spPr/>
    </dgm:pt>
  </dgm:ptLst>
  <dgm:cxnLst>
    <dgm:cxn modelId="{582D0F0E-FE31-4E8C-A469-4F44FEDB1A97}" srcId="{D0D41060-5ACE-4569-9A2D-8D76C3A4DFC9}" destId="{94883CDF-0312-45FD-8214-89D0C222027E}" srcOrd="0" destOrd="0" parTransId="{0D79BCE8-45D4-4ED9-85CA-A33646874DEA}" sibTransId="{3CC9BD79-A961-4AA8-A6ED-72ECFFA6AD12}"/>
    <dgm:cxn modelId="{4CB8CF2C-44AF-40F2-98AC-FAFF2CC2B189}" type="presOf" srcId="{94883CDF-0312-45FD-8214-89D0C222027E}" destId="{5360C235-42E2-481F-AF32-A49DE31287FB}" srcOrd="0" destOrd="0" presId="urn:microsoft.com/office/officeart/2005/8/layout/process2"/>
    <dgm:cxn modelId="{077A8748-7B43-4F60-A555-560789281C83}" type="presOf" srcId="{20A3CDB6-6850-4FB9-A265-F3BCE03BBCAE}" destId="{98001B3D-2FB5-4FCF-9DC4-9B1AE88A26A6}" srcOrd="0" destOrd="0" presId="urn:microsoft.com/office/officeart/2005/8/layout/process2"/>
    <dgm:cxn modelId="{642DA46E-B767-49E4-92F0-98028ACCE3DF}" type="presOf" srcId="{3CC9BD79-A961-4AA8-A6ED-72ECFFA6AD12}" destId="{935C420A-97D6-4E5D-8B78-93028693C669}" srcOrd="1" destOrd="0" presId="urn:microsoft.com/office/officeart/2005/8/layout/process2"/>
    <dgm:cxn modelId="{B5401F7A-7BF2-455C-B38D-E030F56530A2}" type="presOf" srcId="{3CC9BD79-A961-4AA8-A6ED-72ECFFA6AD12}" destId="{3EDA04B6-28DA-439C-8D01-19835BEB0F50}" srcOrd="0" destOrd="0" presId="urn:microsoft.com/office/officeart/2005/8/layout/process2"/>
    <dgm:cxn modelId="{CA530891-572A-47B8-BAB3-9B22AC60D4BC}" srcId="{D0D41060-5ACE-4569-9A2D-8D76C3A4DFC9}" destId="{E46076DB-F18B-4240-8B18-4FC6AD7215B4}" srcOrd="2" destOrd="0" parTransId="{339E41B6-6350-43E0-8947-76E92E65C3D2}" sibTransId="{D869E0FB-8D0E-4390-99E6-DE1CAE7721CE}"/>
    <dgm:cxn modelId="{7AA3B1B9-4D71-440F-940C-269B5D5243E6}" srcId="{D0D41060-5ACE-4569-9A2D-8D76C3A4DFC9}" destId="{20A3CDB6-6850-4FB9-A265-F3BCE03BBCAE}" srcOrd="1" destOrd="0" parTransId="{FD8FB260-2DFC-4DA0-B24A-89EC66AE8955}" sibTransId="{5F5FC47A-91EA-4566-876D-0C24B3F11155}"/>
    <dgm:cxn modelId="{79D00FC0-65CA-4772-B10C-09D61B030334}" type="presOf" srcId="{5F5FC47A-91EA-4566-876D-0C24B3F11155}" destId="{D71B33AD-5AFA-456D-810B-6E5CB89A2BF4}" srcOrd="0" destOrd="0" presId="urn:microsoft.com/office/officeart/2005/8/layout/process2"/>
    <dgm:cxn modelId="{4E388BCD-C747-4B81-B577-5A4BCE932C07}" type="presOf" srcId="{E46076DB-F18B-4240-8B18-4FC6AD7215B4}" destId="{33E97394-E977-48F8-9A76-60C48B9D33A5}" srcOrd="0" destOrd="0" presId="urn:microsoft.com/office/officeart/2005/8/layout/process2"/>
    <dgm:cxn modelId="{E25F29D5-C3D8-460F-AD8F-7AA887B5D1E0}" type="presOf" srcId="{5F5FC47A-91EA-4566-876D-0C24B3F11155}" destId="{9724DEC4-9A8C-4318-A9B1-19AF6BDC0077}" srcOrd="1" destOrd="0" presId="urn:microsoft.com/office/officeart/2005/8/layout/process2"/>
    <dgm:cxn modelId="{C332DCD6-50B5-4FCC-86F7-32CBC43FF51F}" type="presOf" srcId="{D0D41060-5ACE-4569-9A2D-8D76C3A4DFC9}" destId="{A21AD507-7CC0-47DE-956A-6CD7CE1C7F06}" srcOrd="0" destOrd="0" presId="urn:microsoft.com/office/officeart/2005/8/layout/process2"/>
    <dgm:cxn modelId="{8B000253-56AF-421C-BA29-F8EDF63E4549}" type="presParOf" srcId="{A21AD507-7CC0-47DE-956A-6CD7CE1C7F06}" destId="{5360C235-42E2-481F-AF32-A49DE31287FB}" srcOrd="0" destOrd="0" presId="urn:microsoft.com/office/officeart/2005/8/layout/process2"/>
    <dgm:cxn modelId="{5DCD0118-2265-4267-A4A0-0252D4EFBAEA}" type="presParOf" srcId="{A21AD507-7CC0-47DE-956A-6CD7CE1C7F06}" destId="{3EDA04B6-28DA-439C-8D01-19835BEB0F50}" srcOrd="1" destOrd="0" presId="urn:microsoft.com/office/officeart/2005/8/layout/process2"/>
    <dgm:cxn modelId="{8F32360A-03CA-4E38-A36D-84A9E3A42D75}" type="presParOf" srcId="{3EDA04B6-28DA-439C-8D01-19835BEB0F50}" destId="{935C420A-97D6-4E5D-8B78-93028693C669}" srcOrd="0" destOrd="0" presId="urn:microsoft.com/office/officeart/2005/8/layout/process2"/>
    <dgm:cxn modelId="{59106A0C-F9F9-4424-9842-3FD9B890D506}" type="presParOf" srcId="{A21AD507-7CC0-47DE-956A-6CD7CE1C7F06}" destId="{98001B3D-2FB5-4FCF-9DC4-9B1AE88A26A6}" srcOrd="2" destOrd="0" presId="urn:microsoft.com/office/officeart/2005/8/layout/process2"/>
    <dgm:cxn modelId="{CECA0ECA-9A5A-4E9F-AA27-79C30AFD8419}" type="presParOf" srcId="{A21AD507-7CC0-47DE-956A-6CD7CE1C7F06}" destId="{D71B33AD-5AFA-456D-810B-6E5CB89A2BF4}" srcOrd="3" destOrd="0" presId="urn:microsoft.com/office/officeart/2005/8/layout/process2"/>
    <dgm:cxn modelId="{4EB0BF37-27CF-4150-BDFF-14638252BBEB}" type="presParOf" srcId="{D71B33AD-5AFA-456D-810B-6E5CB89A2BF4}" destId="{9724DEC4-9A8C-4318-A9B1-19AF6BDC0077}" srcOrd="0" destOrd="0" presId="urn:microsoft.com/office/officeart/2005/8/layout/process2"/>
    <dgm:cxn modelId="{C9937825-8A2B-4836-9F22-BB071A786AEA}" type="presParOf" srcId="{A21AD507-7CC0-47DE-956A-6CD7CE1C7F06}" destId="{33E97394-E977-48F8-9A76-60C48B9D33A5}"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5207AA1-2A98-4D7F-A51F-5223EB063C2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D0AD2B59-1DEC-4085-83B2-E23F287D7C82}">
      <dgm:prSet phldrT="[Text]" custT="1"/>
      <dgm:spPr/>
      <dgm:t>
        <a:bodyPr/>
        <a:lstStyle/>
        <a:p>
          <a:r>
            <a:rPr lang="en-US" sz="1800" b="0"/>
            <a:t>Fixed Assets - Asset Balances Real Time</a:t>
          </a:r>
          <a:r>
            <a:rPr lang="en-US" sz="1800"/>
            <a:t> </a:t>
          </a:r>
        </a:p>
      </dgm:t>
    </dgm:pt>
    <dgm:pt modelId="{211F5054-C16A-43BF-BF5F-37CDAE8074A6}" type="parTrans" cxnId="{A4995F52-8877-4490-9B0D-49B1A9A7670F}">
      <dgm:prSet/>
      <dgm:spPr/>
      <dgm:t>
        <a:bodyPr/>
        <a:lstStyle/>
        <a:p>
          <a:endParaRPr lang="en-US"/>
        </a:p>
      </dgm:t>
    </dgm:pt>
    <dgm:pt modelId="{CD67EC27-A828-4621-A72D-E2DBD5E71C0C}" type="sibTrans" cxnId="{A4995F52-8877-4490-9B0D-49B1A9A7670F}">
      <dgm:prSet/>
      <dgm:spPr/>
      <dgm:t>
        <a:bodyPr/>
        <a:lstStyle/>
        <a:p>
          <a:endParaRPr lang="en-US"/>
        </a:p>
      </dgm:t>
    </dgm:pt>
    <dgm:pt modelId="{8CFF3627-56A0-402D-8574-71D92BFA407D}">
      <dgm:prSet phldrT="[Text]" custT="1"/>
      <dgm:spPr/>
      <dgm:t>
        <a:bodyPr/>
        <a:lstStyle/>
        <a:p>
          <a:pPr algn="just">
            <a:buFontTx/>
            <a:buNone/>
          </a:pPr>
          <a:r>
            <a:rPr lang="en-US" sz="1400" dirty="0"/>
            <a:t>Summarizes information on various activities such as additions, adjustments, retirements, reclassification, transfer, revaluation, depreciation on a period and helps to reconcile the balance with General Ledger</a:t>
          </a:r>
        </a:p>
      </dgm:t>
    </dgm:pt>
    <dgm:pt modelId="{88FAD56D-1ECF-4E9A-888D-973D3EAA9838}" type="parTrans" cxnId="{E6F911EB-7756-4D1A-895E-42D7955DA610}">
      <dgm:prSet/>
      <dgm:spPr/>
      <dgm:t>
        <a:bodyPr/>
        <a:lstStyle/>
        <a:p>
          <a:endParaRPr lang="en-US"/>
        </a:p>
      </dgm:t>
    </dgm:pt>
    <dgm:pt modelId="{BCFB0467-9ABD-4632-8265-5EB9687A2FE5}" type="sibTrans" cxnId="{E6F911EB-7756-4D1A-895E-42D7955DA610}">
      <dgm:prSet/>
      <dgm:spPr/>
      <dgm:t>
        <a:bodyPr/>
        <a:lstStyle/>
        <a:p>
          <a:endParaRPr lang="en-US"/>
        </a:p>
      </dgm:t>
    </dgm:pt>
    <dgm:pt modelId="{4EAC5749-F675-4C0D-8298-234346A73642}">
      <dgm:prSet phldrT="[Text]" custT="1"/>
      <dgm:spPr/>
      <dgm:t>
        <a:bodyPr/>
        <a:lstStyle/>
        <a:p>
          <a:r>
            <a:rPr lang="en-US" sz="1800" b="0"/>
            <a:t>Fixed Assets - Asset Balances Real Time</a:t>
          </a:r>
          <a:endParaRPr lang="en-US" sz="1800"/>
        </a:p>
      </dgm:t>
    </dgm:pt>
    <dgm:pt modelId="{DD29229D-9BCB-43B1-98B5-9F40A519C58D}" type="parTrans" cxnId="{E605C912-B486-4676-9E6C-482236F96DAA}">
      <dgm:prSet/>
      <dgm:spPr/>
      <dgm:t>
        <a:bodyPr/>
        <a:lstStyle/>
        <a:p>
          <a:endParaRPr lang="en-US"/>
        </a:p>
      </dgm:t>
    </dgm:pt>
    <dgm:pt modelId="{16E63F1C-0C9F-4071-9B16-5D7325A84138}" type="sibTrans" cxnId="{E605C912-B486-4676-9E6C-482236F96DAA}">
      <dgm:prSet/>
      <dgm:spPr/>
      <dgm:t>
        <a:bodyPr/>
        <a:lstStyle/>
        <a:p>
          <a:endParaRPr lang="en-US"/>
        </a:p>
      </dgm:t>
    </dgm:pt>
    <dgm:pt modelId="{86AA28EE-D417-41AA-A72F-9A0C8638F876}">
      <dgm:prSet custT="1"/>
      <dgm:spPr/>
      <dgm:t>
        <a:bodyPr/>
        <a:lstStyle/>
        <a:p>
          <a:pPr algn="just">
            <a:buFontTx/>
            <a:buNone/>
          </a:pPr>
          <a:r>
            <a:rPr lang="en-US" sz="1400" dirty="0"/>
            <a:t>Real time information on depreciation value and balance of an asset for each asset book such as the cost center, ledger and sub-ledger, asset depreciation account, asset book, asset category and asset depreciation.</a:t>
          </a:r>
        </a:p>
      </dgm:t>
    </dgm:pt>
    <dgm:pt modelId="{275D299D-4BE4-471E-9A9D-52FC8359576F}" type="parTrans" cxnId="{BA478F47-C04B-46EC-A96F-ADB9797A387F}">
      <dgm:prSet/>
      <dgm:spPr/>
      <dgm:t>
        <a:bodyPr/>
        <a:lstStyle/>
        <a:p>
          <a:endParaRPr lang="en-US"/>
        </a:p>
      </dgm:t>
    </dgm:pt>
    <dgm:pt modelId="{AC926562-61DC-4A20-AC7D-B28F781EFDB8}" type="sibTrans" cxnId="{BA478F47-C04B-46EC-A96F-ADB9797A387F}">
      <dgm:prSet/>
      <dgm:spPr/>
      <dgm:t>
        <a:bodyPr/>
        <a:lstStyle/>
        <a:p>
          <a:endParaRPr lang="en-US"/>
        </a:p>
      </dgm:t>
    </dgm:pt>
    <dgm:pt modelId="{233F8C3C-3BB9-4411-B374-970D2524A676}">
      <dgm:prSet phldrT="[Text]" custT="1"/>
      <dgm:spPr/>
      <dgm:t>
        <a:bodyPr/>
        <a:lstStyle/>
        <a:p>
          <a:r>
            <a:rPr lang="en-US" sz="1800" b="0"/>
            <a:t>Fixed Assets - Asset Transactions Real Time</a:t>
          </a:r>
          <a:endParaRPr lang="en-US" sz="1800"/>
        </a:p>
      </dgm:t>
    </dgm:pt>
    <dgm:pt modelId="{A73FB2E0-F47A-4254-88B5-F11CDF5354FB}" type="parTrans" cxnId="{FC62F1F8-1514-453E-97B7-9E60A1ADF370}">
      <dgm:prSet/>
      <dgm:spPr/>
      <dgm:t>
        <a:bodyPr/>
        <a:lstStyle/>
        <a:p>
          <a:endParaRPr lang="en-US"/>
        </a:p>
      </dgm:t>
    </dgm:pt>
    <dgm:pt modelId="{0B4A249C-AD3C-45E0-9F8E-75CDC57EC576}" type="sibTrans" cxnId="{FC62F1F8-1514-453E-97B7-9E60A1ADF370}">
      <dgm:prSet/>
      <dgm:spPr/>
      <dgm:t>
        <a:bodyPr/>
        <a:lstStyle/>
        <a:p>
          <a:endParaRPr lang="en-US"/>
        </a:p>
      </dgm:t>
    </dgm:pt>
    <dgm:pt modelId="{A5C1D7E5-4FD6-44E2-A0BC-9E1C7C2B133B}">
      <dgm:prSet custT="1"/>
      <dgm:spPr/>
      <dgm:t>
        <a:bodyPr/>
        <a:lstStyle/>
        <a:p>
          <a:pPr algn="just">
            <a:buFontTx/>
            <a:buNone/>
          </a:pPr>
          <a:r>
            <a:rPr lang="en-US" sz="1400" dirty="0"/>
            <a:t>Real time information on the transactions associated with asset such as additions, transfers, adjustment, retirement, reinstatement. Includes accounting details, asset book, asset category, type of asset, location and cost center.</a:t>
          </a:r>
        </a:p>
      </dgm:t>
    </dgm:pt>
    <dgm:pt modelId="{5F019399-8906-41DC-9EDF-0709CFFEEACB}" type="parTrans" cxnId="{E2AC92CA-B417-4AFB-AC35-C54FC2B675ED}">
      <dgm:prSet/>
      <dgm:spPr/>
      <dgm:t>
        <a:bodyPr/>
        <a:lstStyle/>
        <a:p>
          <a:endParaRPr lang="en-US"/>
        </a:p>
      </dgm:t>
    </dgm:pt>
    <dgm:pt modelId="{E7CD1E72-4006-42C1-A4EB-183916804ADF}" type="sibTrans" cxnId="{E2AC92CA-B417-4AFB-AC35-C54FC2B675ED}">
      <dgm:prSet/>
      <dgm:spPr/>
      <dgm:t>
        <a:bodyPr/>
        <a:lstStyle/>
        <a:p>
          <a:endParaRPr lang="en-US"/>
        </a:p>
      </dgm:t>
    </dgm:pt>
    <dgm:pt modelId="{764888F5-D042-460D-820C-B7B8327A6799}" type="pres">
      <dgm:prSet presAssocID="{B5207AA1-2A98-4D7F-A51F-5223EB063C22}" presName="linear" presStyleCnt="0">
        <dgm:presLayoutVars>
          <dgm:dir/>
          <dgm:animLvl val="lvl"/>
          <dgm:resizeHandles val="exact"/>
        </dgm:presLayoutVars>
      </dgm:prSet>
      <dgm:spPr/>
    </dgm:pt>
    <dgm:pt modelId="{53139DE9-896E-4B13-8EBC-698C0B3A1312}" type="pres">
      <dgm:prSet presAssocID="{D0AD2B59-1DEC-4085-83B2-E23F287D7C82}" presName="parentLin" presStyleCnt="0"/>
      <dgm:spPr/>
    </dgm:pt>
    <dgm:pt modelId="{021AB36C-DE3B-4083-A720-EF6A19370EE2}" type="pres">
      <dgm:prSet presAssocID="{D0AD2B59-1DEC-4085-83B2-E23F287D7C82}" presName="parentLeftMargin" presStyleLbl="node1" presStyleIdx="0" presStyleCnt="3"/>
      <dgm:spPr/>
    </dgm:pt>
    <dgm:pt modelId="{A49D8FA3-C634-4180-B506-AC884872DAE5}" type="pres">
      <dgm:prSet presAssocID="{D0AD2B59-1DEC-4085-83B2-E23F287D7C82}" presName="parentText" presStyleLbl="node1" presStyleIdx="0" presStyleCnt="3">
        <dgm:presLayoutVars>
          <dgm:chMax val="0"/>
          <dgm:bulletEnabled val="1"/>
        </dgm:presLayoutVars>
      </dgm:prSet>
      <dgm:spPr/>
    </dgm:pt>
    <dgm:pt modelId="{B012481A-CDBC-4528-92C9-603778D64447}" type="pres">
      <dgm:prSet presAssocID="{D0AD2B59-1DEC-4085-83B2-E23F287D7C82}" presName="negativeSpace" presStyleCnt="0"/>
      <dgm:spPr/>
    </dgm:pt>
    <dgm:pt modelId="{47C7D64F-A2C6-4034-86EB-9B548D3062FB}" type="pres">
      <dgm:prSet presAssocID="{D0AD2B59-1DEC-4085-83B2-E23F287D7C82}" presName="childText" presStyleLbl="conFgAcc1" presStyleIdx="0" presStyleCnt="3">
        <dgm:presLayoutVars>
          <dgm:bulletEnabled val="1"/>
        </dgm:presLayoutVars>
      </dgm:prSet>
      <dgm:spPr/>
    </dgm:pt>
    <dgm:pt modelId="{4A4ADE06-0EB0-4145-B389-FDFCA8667358}" type="pres">
      <dgm:prSet presAssocID="{CD67EC27-A828-4621-A72D-E2DBD5E71C0C}" presName="spaceBetweenRectangles" presStyleCnt="0"/>
      <dgm:spPr/>
    </dgm:pt>
    <dgm:pt modelId="{D3702C52-18EA-4F10-9E3C-C2A94585D7C4}" type="pres">
      <dgm:prSet presAssocID="{4EAC5749-F675-4C0D-8298-234346A73642}" presName="parentLin" presStyleCnt="0"/>
      <dgm:spPr/>
    </dgm:pt>
    <dgm:pt modelId="{CED93439-B5E5-48B8-B7DE-5BE049FBE886}" type="pres">
      <dgm:prSet presAssocID="{4EAC5749-F675-4C0D-8298-234346A73642}" presName="parentLeftMargin" presStyleLbl="node1" presStyleIdx="0" presStyleCnt="3"/>
      <dgm:spPr/>
    </dgm:pt>
    <dgm:pt modelId="{8446B4DC-3E2D-47A3-A761-1DAAE6C482FA}" type="pres">
      <dgm:prSet presAssocID="{4EAC5749-F675-4C0D-8298-234346A73642}" presName="parentText" presStyleLbl="node1" presStyleIdx="1" presStyleCnt="3">
        <dgm:presLayoutVars>
          <dgm:chMax val="0"/>
          <dgm:bulletEnabled val="1"/>
        </dgm:presLayoutVars>
      </dgm:prSet>
      <dgm:spPr/>
    </dgm:pt>
    <dgm:pt modelId="{86C2DECD-5C22-4E34-8B2D-152D08033545}" type="pres">
      <dgm:prSet presAssocID="{4EAC5749-F675-4C0D-8298-234346A73642}" presName="negativeSpace" presStyleCnt="0"/>
      <dgm:spPr/>
    </dgm:pt>
    <dgm:pt modelId="{69C87713-16D4-44E1-AA60-3B90C5112A5E}" type="pres">
      <dgm:prSet presAssocID="{4EAC5749-F675-4C0D-8298-234346A73642}" presName="childText" presStyleLbl="conFgAcc1" presStyleIdx="1" presStyleCnt="3" custLinFactNeighborY="-1566">
        <dgm:presLayoutVars>
          <dgm:bulletEnabled val="1"/>
        </dgm:presLayoutVars>
      </dgm:prSet>
      <dgm:spPr/>
    </dgm:pt>
    <dgm:pt modelId="{558473C0-8952-48F2-B1B2-B56DC96E69A4}" type="pres">
      <dgm:prSet presAssocID="{16E63F1C-0C9F-4071-9B16-5D7325A84138}" presName="spaceBetweenRectangles" presStyleCnt="0"/>
      <dgm:spPr/>
    </dgm:pt>
    <dgm:pt modelId="{CD071537-EF6A-4EC8-B56F-027AC6B061A2}" type="pres">
      <dgm:prSet presAssocID="{233F8C3C-3BB9-4411-B374-970D2524A676}" presName="parentLin" presStyleCnt="0"/>
      <dgm:spPr/>
    </dgm:pt>
    <dgm:pt modelId="{874DD098-AEBC-4F86-9AB7-23D5FD6AAA5A}" type="pres">
      <dgm:prSet presAssocID="{233F8C3C-3BB9-4411-B374-970D2524A676}" presName="parentLeftMargin" presStyleLbl="node1" presStyleIdx="1" presStyleCnt="3"/>
      <dgm:spPr/>
    </dgm:pt>
    <dgm:pt modelId="{C3F7704D-070C-4668-8F9D-3DB4DECC1270}" type="pres">
      <dgm:prSet presAssocID="{233F8C3C-3BB9-4411-B374-970D2524A676}" presName="parentText" presStyleLbl="node1" presStyleIdx="2" presStyleCnt="3">
        <dgm:presLayoutVars>
          <dgm:chMax val="0"/>
          <dgm:bulletEnabled val="1"/>
        </dgm:presLayoutVars>
      </dgm:prSet>
      <dgm:spPr/>
    </dgm:pt>
    <dgm:pt modelId="{C84A7902-DFDA-41C8-9BB2-BBF623347783}" type="pres">
      <dgm:prSet presAssocID="{233F8C3C-3BB9-4411-B374-970D2524A676}" presName="negativeSpace" presStyleCnt="0"/>
      <dgm:spPr/>
    </dgm:pt>
    <dgm:pt modelId="{C62D1B46-230A-4B19-84C3-3C98AAA5008B}" type="pres">
      <dgm:prSet presAssocID="{233F8C3C-3BB9-4411-B374-970D2524A676}" presName="childText" presStyleLbl="conFgAcc1" presStyleIdx="2" presStyleCnt="3">
        <dgm:presLayoutVars>
          <dgm:bulletEnabled val="1"/>
        </dgm:presLayoutVars>
      </dgm:prSet>
      <dgm:spPr/>
    </dgm:pt>
  </dgm:ptLst>
  <dgm:cxnLst>
    <dgm:cxn modelId="{9ACBE80C-4577-4B4E-B1F9-BED474D26729}" type="presOf" srcId="{A5C1D7E5-4FD6-44E2-A0BC-9E1C7C2B133B}" destId="{C62D1B46-230A-4B19-84C3-3C98AAA5008B}" srcOrd="0" destOrd="0" presId="urn:microsoft.com/office/officeart/2005/8/layout/list1"/>
    <dgm:cxn modelId="{E605C912-B486-4676-9E6C-482236F96DAA}" srcId="{B5207AA1-2A98-4D7F-A51F-5223EB063C22}" destId="{4EAC5749-F675-4C0D-8298-234346A73642}" srcOrd="1" destOrd="0" parTransId="{DD29229D-9BCB-43B1-98B5-9F40A519C58D}" sibTransId="{16E63F1C-0C9F-4071-9B16-5D7325A84138}"/>
    <dgm:cxn modelId="{41A60917-EFDF-4F96-B292-8D2F65DC27CC}" type="presOf" srcId="{D0AD2B59-1DEC-4085-83B2-E23F287D7C82}" destId="{A49D8FA3-C634-4180-B506-AC884872DAE5}" srcOrd="1" destOrd="0" presId="urn:microsoft.com/office/officeart/2005/8/layout/list1"/>
    <dgm:cxn modelId="{BA478F47-C04B-46EC-A96F-ADB9797A387F}" srcId="{4EAC5749-F675-4C0D-8298-234346A73642}" destId="{86AA28EE-D417-41AA-A72F-9A0C8638F876}" srcOrd="0" destOrd="0" parTransId="{275D299D-4BE4-471E-9A9D-52FC8359576F}" sibTransId="{AC926562-61DC-4A20-AC7D-B28F781EFDB8}"/>
    <dgm:cxn modelId="{A4995F52-8877-4490-9B0D-49B1A9A7670F}" srcId="{B5207AA1-2A98-4D7F-A51F-5223EB063C22}" destId="{D0AD2B59-1DEC-4085-83B2-E23F287D7C82}" srcOrd="0" destOrd="0" parTransId="{211F5054-C16A-43BF-BF5F-37CDAE8074A6}" sibTransId="{CD67EC27-A828-4621-A72D-E2DBD5E71C0C}"/>
    <dgm:cxn modelId="{0C334E52-0C2B-48D0-A411-74575066DBF9}" type="presOf" srcId="{B5207AA1-2A98-4D7F-A51F-5223EB063C22}" destId="{764888F5-D042-460D-820C-B7B8327A6799}" srcOrd="0" destOrd="0" presId="urn:microsoft.com/office/officeart/2005/8/layout/list1"/>
    <dgm:cxn modelId="{CAEEDB98-6DCD-4C17-8957-D6E75CFC156A}" type="presOf" srcId="{8CFF3627-56A0-402D-8574-71D92BFA407D}" destId="{47C7D64F-A2C6-4034-86EB-9B548D3062FB}" srcOrd="0" destOrd="0" presId="urn:microsoft.com/office/officeart/2005/8/layout/list1"/>
    <dgm:cxn modelId="{BBA7BBB1-303D-439D-8EB0-857BBFE5C046}" type="presOf" srcId="{4EAC5749-F675-4C0D-8298-234346A73642}" destId="{8446B4DC-3E2D-47A3-A761-1DAAE6C482FA}" srcOrd="1" destOrd="0" presId="urn:microsoft.com/office/officeart/2005/8/layout/list1"/>
    <dgm:cxn modelId="{3EC37DC1-ABF5-4BCF-966E-CF7A184B9805}" type="presOf" srcId="{233F8C3C-3BB9-4411-B374-970D2524A676}" destId="{C3F7704D-070C-4668-8F9D-3DB4DECC1270}" srcOrd="1" destOrd="0" presId="urn:microsoft.com/office/officeart/2005/8/layout/list1"/>
    <dgm:cxn modelId="{E2AC92CA-B417-4AFB-AC35-C54FC2B675ED}" srcId="{233F8C3C-3BB9-4411-B374-970D2524A676}" destId="{A5C1D7E5-4FD6-44E2-A0BC-9E1C7C2B133B}" srcOrd="0" destOrd="0" parTransId="{5F019399-8906-41DC-9EDF-0709CFFEEACB}" sibTransId="{E7CD1E72-4006-42C1-A4EB-183916804ADF}"/>
    <dgm:cxn modelId="{5D2FF8D4-B530-4DE7-A000-216265FFDFAF}" type="presOf" srcId="{D0AD2B59-1DEC-4085-83B2-E23F287D7C82}" destId="{021AB36C-DE3B-4083-A720-EF6A19370EE2}" srcOrd="0" destOrd="0" presId="urn:microsoft.com/office/officeart/2005/8/layout/list1"/>
    <dgm:cxn modelId="{118766DC-4303-4B08-A1F2-2057C0BFCF9D}" type="presOf" srcId="{233F8C3C-3BB9-4411-B374-970D2524A676}" destId="{874DD098-AEBC-4F86-9AB7-23D5FD6AAA5A}" srcOrd="0" destOrd="0" presId="urn:microsoft.com/office/officeart/2005/8/layout/list1"/>
    <dgm:cxn modelId="{99004ADF-78DE-4B46-A227-DAC72D40E06A}" type="presOf" srcId="{86AA28EE-D417-41AA-A72F-9A0C8638F876}" destId="{69C87713-16D4-44E1-AA60-3B90C5112A5E}" srcOrd="0" destOrd="0" presId="urn:microsoft.com/office/officeart/2005/8/layout/list1"/>
    <dgm:cxn modelId="{E6F911EB-7756-4D1A-895E-42D7955DA610}" srcId="{D0AD2B59-1DEC-4085-83B2-E23F287D7C82}" destId="{8CFF3627-56A0-402D-8574-71D92BFA407D}" srcOrd="0" destOrd="0" parTransId="{88FAD56D-1ECF-4E9A-888D-973D3EAA9838}" sibTransId="{BCFB0467-9ABD-4632-8265-5EB9687A2FE5}"/>
    <dgm:cxn modelId="{53D4E8EF-0EBE-4FC9-872C-F36C0187C4BB}" type="presOf" srcId="{4EAC5749-F675-4C0D-8298-234346A73642}" destId="{CED93439-B5E5-48B8-B7DE-5BE049FBE886}" srcOrd="0" destOrd="0" presId="urn:microsoft.com/office/officeart/2005/8/layout/list1"/>
    <dgm:cxn modelId="{FC62F1F8-1514-453E-97B7-9E60A1ADF370}" srcId="{B5207AA1-2A98-4D7F-A51F-5223EB063C22}" destId="{233F8C3C-3BB9-4411-B374-970D2524A676}" srcOrd="2" destOrd="0" parTransId="{A73FB2E0-F47A-4254-88B5-F11CDF5354FB}" sibTransId="{0B4A249C-AD3C-45E0-9F8E-75CDC57EC576}"/>
    <dgm:cxn modelId="{EBD9FBAF-927B-4DFB-819B-D062A94529D4}" type="presParOf" srcId="{764888F5-D042-460D-820C-B7B8327A6799}" destId="{53139DE9-896E-4B13-8EBC-698C0B3A1312}" srcOrd="0" destOrd="0" presId="urn:microsoft.com/office/officeart/2005/8/layout/list1"/>
    <dgm:cxn modelId="{88FD135E-DECF-402E-98FF-458448B9D037}" type="presParOf" srcId="{53139DE9-896E-4B13-8EBC-698C0B3A1312}" destId="{021AB36C-DE3B-4083-A720-EF6A19370EE2}" srcOrd="0" destOrd="0" presId="urn:microsoft.com/office/officeart/2005/8/layout/list1"/>
    <dgm:cxn modelId="{D15FA921-64D7-43CB-B3FA-D2C981C79FE5}" type="presParOf" srcId="{53139DE9-896E-4B13-8EBC-698C0B3A1312}" destId="{A49D8FA3-C634-4180-B506-AC884872DAE5}" srcOrd="1" destOrd="0" presId="urn:microsoft.com/office/officeart/2005/8/layout/list1"/>
    <dgm:cxn modelId="{CCD18F16-28C6-432C-AADA-AB5D05A2C0BD}" type="presParOf" srcId="{764888F5-D042-460D-820C-B7B8327A6799}" destId="{B012481A-CDBC-4528-92C9-603778D64447}" srcOrd="1" destOrd="0" presId="urn:microsoft.com/office/officeart/2005/8/layout/list1"/>
    <dgm:cxn modelId="{ED1E6195-DD0E-4C45-9852-1855C238453F}" type="presParOf" srcId="{764888F5-D042-460D-820C-B7B8327A6799}" destId="{47C7D64F-A2C6-4034-86EB-9B548D3062FB}" srcOrd="2" destOrd="0" presId="urn:microsoft.com/office/officeart/2005/8/layout/list1"/>
    <dgm:cxn modelId="{0EDB8BB2-FB3F-440F-B520-BE2B1A413AF9}" type="presParOf" srcId="{764888F5-D042-460D-820C-B7B8327A6799}" destId="{4A4ADE06-0EB0-4145-B389-FDFCA8667358}" srcOrd="3" destOrd="0" presId="urn:microsoft.com/office/officeart/2005/8/layout/list1"/>
    <dgm:cxn modelId="{DEC90027-3F87-4F6E-BD8A-3D570D23D736}" type="presParOf" srcId="{764888F5-D042-460D-820C-B7B8327A6799}" destId="{D3702C52-18EA-4F10-9E3C-C2A94585D7C4}" srcOrd="4" destOrd="0" presId="urn:microsoft.com/office/officeart/2005/8/layout/list1"/>
    <dgm:cxn modelId="{23D34691-25F6-4BEF-AC8F-3F5194E7A4DF}" type="presParOf" srcId="{D3702C52-18EA-4F10-9E3C-C2A94585D7C4}" destId="{CED93439-B5E5-48B8-B7DE-5BE049FBE886}" srcOrd="0" destOrd="0" presId="urn:microsoft.com/office/officeart/2005/8/layout/list1"/>
    <dgm:cxn modelId="{DED9D97D-3DC9-4D39-A8E6-5D278DE82FBC}" type="presParOf" srcId="{D3702C52-18EA-4F10-9E3C-C2A94585D7C4}" destId="{8446B4DC-3E2D-47A3-A761-1DAAE6C482FA}" srcOrd="1" destOrd="0" presId="urn:microsoft.com/office/officeart/2005/8/layout/list1"/>
    <dgm:cxn modelId="{89A85D66-7739-429E-A1CE-1AFF0AC39301}" type="presParOf" srcId="{764888F5-D042-460D-820C-B7B8327A6799}" destId="{86C2DECD-5C22-4E34-8B2D-152D08033545}" srcOrd="5" destOrd="0" presId="urn:microsoft.com/office/officeart/2005/8/layout/list1"/>
    <dgm:cxn modelId="{FA0445E7-D73B-4359-8A86-F4E5FAFE2D9D}" type="presParOf" srcId="{764888F5-D042-460D-820C-B7B8327A6799}" destId="{69C87713-16D4-44E1-AA60-3B90C5112A5E}" srcOrd="6" destOrd="0" presId="urn:microsoft.com/office/officeart/2005/8/layout/list1"/>
    <dgm:cxn modelId="{74DA70BC-89E2-44B6-A231-99F4A50B17C1}" type="presParOf" srcId="{764888F5-D042-460D-820C-B7B8327A6799}" destId="{558473C0-8952-48F2-B1B2-B56DC96E69A4}" srcOrd="7" destOrd="0" presId="urn:microsoft.com/office/officeart/2005/8/layout/list1"/>
    <dgm:cxn modelId="{F15724DB-CB4F-477B-8F70-63C57D4C9F98}" type="presParOf" srcId="{764888F5-D042-460D-820C-B7B8327A6799}" destId="{CD071537-EF6A-4EC8-B56F-027AC6B061A2}" srcOrd="8" destOrd="0" presId="urn:microsoft.com/office/officeart/2005/8/layout/list1"/>
    <dgm:cxn modelId="{6D3CB739-64DB-471B-A84F-9F126D94C3B1}" type="presParOf" srcId="{CD071537-EF6A-4EC8-B56F-027AC6B061A2}" destId="{874DD098-AEBC-4F86-9AB7-23D5FD6AAA5A}" srcOrd="0" destOrd="0" presId="urn:microsoft.com/office/officeart/2005/8/layout/list1"/>
    <dgm:cxn modelId="{9379C1FC-7709-4CB8-B140-10C5C01B6A13}" type="presParOf" srcId="{CD071537-EF6A-4EC8-B56F-027AC6B061A2}" destId="{C3F7704D-070C-4668-8F9D-3DB4DECC1270}" srcOrd="1" destOrd="0" presId="urn:microsoft.com/office/officeart/2005/8/layout/list1"/>
    <dgm:cxn modelId="{54BAA9D3-A58F-477D-9452-3D10EC2E2D79}" type="presParOf" srcId="{764888F5-D042-460D-820C-B7B8327A6799}" destId="{C84A7902-DFDA-41C8-9BB2-BBF623347783}" srcOrd="9" destOrd="0" presId="urn:microsoft.com/office/officeart/2005/8/layout/list1"/>
    <dgm:cxn modelId="{DED50717-0CB2-4696-9450-BAA54F80C925}" type="presParOf" srcId="{764888F5-D042-460D-820C-B7B8327A6799}" destId="{C62D1B46-230A-4B19-84C3-3C98AAA5008B}"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5BB7FB-75C1-4F64-B8DB-E0847BFC9B51}">
      <dsp:nvSpPr>
        <dsp:cNvPr id="0" name=""/>
        <dsp:cNvSpPr/>
      </dsp:nvSpPr>
      <dsp:spPr>
        <a:xfrm>
          <a:off x="2136774" y="64372"/>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100000"/>
            </a:lnSpc>
            <a:spcBef>
              <a:spcPct val="0"/>
            </a:spcBef>
            <a:spcAft>
              <a:spcPct val="35000"/>
            </a:spcAft>
            <a:buNone/>
          </a:pPr>
          <a:r>
            <a:rPr lang="en-US" sz="1300" kern="1200"/>
            <a:t>Acquire</a:t>
          </a:r>
          <a:endParaRPr lang="en-US" sz="1300" kern="1200">
            <a:latin typeface="Calibri"/>
          </a:endParaRPr>
        </a:p>
      </dsp:txBody>
      <dsp:txXfrm>
        <a:off x="2178172" y="105770"/>
        <a:ext cx="1221876" cy="765240"/>
      </dsp:txXfrm>
    </dsp:sp>
    <dsp:sp modelId="{3AE2DA9B-E0B0-40D1-B60D-A51F1C9B0812}">
      <dsp:nvSpPr>
        <dsp:cNvPr id="0" name=""/>
        <dsp:cNvSpPr/>
      </dsp:nvSpPr>
      <dsp:spPr>
        <a:xfrm>
          <a:off x="901811" y="526929"/>
          <a:ext cx="3996648" cy="3996648"/>
        </a:xfrm>
        <a:custGeom>
          <a:avLst/>
          <a:gdLst/>
          <a:ahLst/>
          <a:cxnLst/>
          <a:rect l="0" t="0" r="0" b="0"/>
          <a:pathLst>
            <a:path>
              <a:moveTo>
                <a:pt x="2701109" y="127657"/>
              </a:moveTo>
              <a:arcTo wR="1998324" hR="1998324" stAng="17435432" swAng="88852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CC2D53B7-3E8F-46FD-933B-4C02F3D043B9}">
      <dsp:nvSpPr>
        <dsp:cNvPr id="0" name=""/>
        <dsp:cNvSpPr/>
      </dsp:nvSpPr>
      <dsp:spPr>
        <a:xfrm>
          <a:off x="3867374" y="1000587"/>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Adjust/Transfer</a:t>
          </a:r>
        </a:p>
      </dsp:txBody>
      <dsp:txXfrm>
        <a:off x="3908772" y="1041985"/>
        <a:ext cx="1221876" cy="765240"/>
      </dsp:txXfrm>
    </dsp:sp>
    <dsp:sp modelId="{598F81FB-ED37-45DE-9699-1FECCE5B4A4B}">
      <dsp:nvSpPr>
        <dsp:cNvPr id="0" name=""/>
        <dsp:cNvSpPr/>
      </dsp:nvSpPr>
      <dsp:spPr>
        <a:xfrm>
          <a:off x="790786" y="425443"/>
          <a:ext cx="3996648" cy="3996648"/>
        </a:xfrm>
        <a:custGeom>
          <a:avLst/>
          <a:gdLst/>
          <a:ahLst/>
          <a:cxnLst/>
          <a:rect l="0" t="0" r="0" b="0"/>
          <a:pathLst>
            <a:path>
              <a:moveTo>
                <a:pt x="3965491" y="1646824"/>
              </a:moveTo>
              <a:arcTo wR="1998324" hR="1998324" stAng="20992147" swAng="121570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DA3BD39-5F1A-4360-A60B-CF1747699404}">
      <dsp:nvSpPr>
        <dsp:cNvPr id="0" name=""/>
        <dsp:cNvSpPr/>
      </dsp:nvSpPr>
      <dsp:spPr>
        <a:xfrm>
          <a:off x="3867374" y="2998911"/>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Depreciate</a:t>
          </a:r>
        </a:p>
      </dsp:txBody>
      <dsp:txXfrm>
        <a:off x="3908772" y="3040309"/>
        <a:ext cx="1221876" cy="765240"/>
      </dsp:txXfrm>
    </dsp:sp>
    <dsp:sp modelId="{DECBF57A-3DAC-4A90-B396-F0879D42DECD}">
      <dsp:nvSpPr>
        <dsp:cNvPr id="0" name=""/>
        <dsp:cNvSpPr/>
      </dsp:nvSpPr>
      <dsp:spPr>
        <a:xfrm>
          <a:off x="790786" y="425443"/>
          <a:ext cx="3996648" cy="3996648"/>
        </a:xfrm>
        <a:custGeom>
          <a:avLst/>
          <a:gdLst/>
          <a:ahLst/>
          <a:cxnLst/>
          <a:rect l="0" t="0" r="0" b="0"/>
          <a:pathLst>
            <a:path>
              <a:moveTo>
                <a:pt x="3270013" y="3539787"/>
              </a:moveTo>
              <a:arcTo wR="1998324" hR="1998324" stAng="3028666" swAng="92428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BA4F2681-83C9-48E6-AEB5-479511DA2587}">
      <dsp:nvSpPr>
        <dsp:cNvPr id="0" name=""/>
        <dsp:cNvSpPr/>
      </dsp:nvSpPr>
      <dsp:spPr>
        <a:xfrm>
          <a:off x="2136774" y="3998073"/>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Retire/Reinstate</a:t>
          </a:r>
        </a:p>
      </dsp:txBody>
      <dsp:txXfrm>
        <a:off x="2178172" y="4039471"/>
        <a:ext cx="1221876" cy="765240"/>
      </dsp:txXfrm>
    </dsp:sp>
    <dsp:sp modelId="{01D5667E-1F3B-4D33-A121-C69CFAE14A76}">
      <dsp:nvSpPr>
        <dsp:cNvPr id="0" name=""/>
        <dsp:cNvSpPr/>
      </dsp:nvSpPr>
      <dsp:spPr>
        <a:xfrm>
          <a:off x="790786" y="425443"/>
          <a:ext cx="3996648" cy="3996648"/>
        </a:xfrm>
        <a:custGeom>
          <a:avLst/>
          <a:gdLst/>
          <a:ahLst/>
          <a:cxnLst/>
          <a:rect l="0" t="0" r="0" b="0"/>
          <a:pathLst>
            <a:path>
              <a:moveTo>
                <a:pt x="1181788" y="3822212"/>
              </a:moveTo>
              <a:arcTo wR="1998324" hR="1998324" stAng="6847054" swAng="924280"/>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9BE3AB8-0580-485E-AE21-D024F6032900}">
      <dsp:nvSpPr>
        <dsp:cNvPr id="0" name=""/>
        <dsp:cNvSpPr/>
      </dsp:nvSpPr>
      <dsp:spPr>
        <a:xfrm>
          <a:off x="406175" y="2998911"/>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Account</a:t>
          </a:r>
        </a:p>
      </dsp:txBody>
      <dsp:txXfrm>
        <a:off x="447573" y="3040309"/>
        <a:ext cx="1221876" cy="765240"/>
      </dsp:txXfrm>
    </dsp:sp>
    <dsp:sp modelId="{37AB33B7-37F3-4CAC-BBCF-1974A2A35FEC}">
      <dsp:nvSpPr>
        <dsp:cNvPr id="0" name=""/>
        <dsp:cNvSpPr/>
      </dsp:nvSpPr>
      <dsp:spPr>
        <a:xfrm>
          <a:off x="790786" y="425443"/>
          <a:ext cx="3996648" cy="3996648"/>
        </a:xfrm>
        <a:custGeom>
          <a:avLst/>
          <a:gdLst/>
          <a:ahLst/>
          <a:cxnLst/>
          <a:rect l="0" t="0" r="0" b="0"/>
          <a:pathLst>
            <a:path>
              <a:moveTo>
                <a:pt x="31156" y="2349824"/>
              </a:moveTo>
              <a:arcTo wR="1998324" hR="1998324" stAng="10192147" swAng="1215706"/>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647E0C0B-DB68-41E7-93A1-AD7BA2A20F75}">
      <dsp:nvSpPr>
        <dsp:cNvPr id="0" name=""/>
        <dsp:cNvSpPr/>
      </dsp:nvSpPr>
      <dsp:spPr>
        <a:xfrm>
          <a:off x="406175" y="1000587"/>
          <a:ext cx="1304672" cy="84803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100000"/>
            </a:lnSpc>
            <a:spcBef>
              <a:spcPct val="0"/>
            </a:spcBef>
            <a:spcAft>
              <a:spcPct val="35000"/>
            </a:spcAft>
            <a:buNone/>
          </a:pPr>
          <a:r>
            <a:rPr lang="en-US" sz="1300" kern="1200"/>
            <a:t>Report</a:t>
          </a:r>
        </a:p>
      </dsp:txBody>
      <dsp:txXfrm>
        <a:off x="447573" y="1041985"/>
        <a:ext cx="1221876" cy="765240"/>
      </dsp:txXfrm>
    </dsp:sp>
    <dsp:sp modelId="{A107AF1D-2197-4DAA-A6F0-B1009783B33E}">
      <dsp:nvSpPr>
        <dsp:cNvPr id="0" name=""/>
        <dsp:cNvSpPr/>
      </dsp:nvSpPr>
      <dsp:spPr>
        <a:xfrm>
          <a:off x="679761" y="526929"/>
          <a:ext cx="3996648" cy="3996648"/>
        </a:xfrm>
        <a:custGeom>
          <a:avLst/>
          <a:gdLst/>
          <a:ahLst/>
          <a:cxnLst/>
          <a:rect l="0" t="0" r="0" b="0"/>
          <a:pathLst>
            <a:path>
              <a:moveTo>
                <a:pt x="840752" y="369420"/>
              </a:moveTo>
              <a:arcTo wR="1998324" hR="1998324" stAng="14076042" swAng="888525"/>
            </a:path>
          </a:pathLst>
        </a:custGeom>
        <a:noFill/>
        <a:ln w="9525" cap="flat"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F5B217-CF42-4FFA-82C7-33346DB74FAB}">
      <dsp:nvSpPr>
        <dsp:cNvPr id="0" name=""/>
        <dsp:cNvSpPr/>
      </dsp:nvSpPr>
      <dsp:spPr>
        <a:xfrm>
          <a:off x="4312" y="55075"/>
          <a:ext cx="2593151" cy="41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Capitalized </a:t>
          </a:r>
        </a:p>
      </dsp:txBody>
      <dsp:txXfrm>
        <a:off x="4312" y="55075"/>
        <a:ext cx="2593151" cy="415828"/>
      </dsp:txXfrm>
    </dsp:sp>
    <dsp:sp modelId="{6EAE22C3-6422-485F-9728-25343500ACF1}">
      <dsp:nvSpPr>
        <dsp:cNvPr id="0" name=""/>
        <dsp:cNvSpPr/>
      </dsp:nvSpPr>
      <dsp:spPr>
        <a:xfrm>
          <a:off x="4312" y="470904"/>
          <a:ext cx="2593151" cy="18745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To capitalize an asset is to put it on your balance sheet instead of “expensing" it.  The idea is to spread the expense out over time instead of recording the full cost against the current income statement.</a:t>
          </a:r>
          <a:endParaRPr lang="en-US" sz="1300" kern="1200" dirty="0"/>
        </a:p>
      </dsp:txBody>
      <dsp:txXfrm>
        <a:off x="4312" y="470904"/>
        <a:ext cx="2593151" cy="1874577"/>
      </dsp:txXfrm>
    </dsp:sp>
    <dsp:sp modelId="{6F36B034-D886-43C5-A836-F9A00AA6522C}">
      <dsp:nvSpPr>
        <dsp:cNvPr id="0" name=""/>
        <dsp:cNvSpPr/>
      </dsp:nvSpPr>
      <dsp:spPr>
        <a:xfrm>
          <a:off x="2960505" y="55075"/>
          <a:ext cx="2593151" cy="41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marL="0" lvl="0" indent="0" algn="just" defTabSz="622300">
            <a:lnSpc>
              <a:spcPct val="90000"/>
            </a:lnSpc>
            <a:spcBef>
              <a:spcPct val="0"/>
            </a:spcBef>
            <a:spcAft>
              <a:spcPct val="35000"/>
            </a:spcAft>
            <a:buFont typeface="Wingdings" panose="05000000000000000000" pitchFamily="2" charset="2"/>
            <a:buNone/>
          </a:pPr>
          <a:r>
            <a:rPr lang="en-US" sz="1400" kern="1200" dirty="0"/>
            <a:t> </a:t>
          </a:r>
          <a:r>
            <a:rPr lang="en-US" sz="1800" kern="1200" dirty="0"/>
            <a:t>Construction in Progress</a:t>
          </a:r>
        </a:p>
      </dsp:txBody>
      <dsp:txXfrm>
        <a:off x="2960505" y="55075"/>
        <a:ext cx="2593151" cy="415828"/>
      </dsp:txXfrm>
    </dsp:sp>
    <dsp:sp modelId="{10D6D81A-D502-4D57-A75D-13638E04FB2E}">
      <dsp:nvSpPr>
        <dsp:cNvPr id="0" name=""/>
        <dsp:cNvSpPr/>
      </dsp:nvSpPr>
      <dsp:spPr>
        <a:xfrm>
          <a:off x="2960505" y="470904"/>
          <a:ext cx="2593151" cy="18745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A construction-in-process (CIP) asset is an asset you construct over a period of time. Create and maintain your CIP assets as you spend money for raw materials and labor to construct them.</a:t>
          </a:r>
          <a:endParaRPr lang="en-US" sz="1300" kern="1200" dirty="0"/>
        </a:p>
        <a:p>
          <a:pPr marL="114300" lvl="1" indent="-114300" algn="l" defTabSz="577850">
            <a:lnSpc>
              <a:spcPct val="90000"/>
            </a:lnSpc>
            <a:spcBef>
              <a:spcPct val="0"/>
            </a:spcBef>
            <a:spcAft>
              <a:spcPct val="15000"/>
            </a:spcAft>
            <a:buChar char="•"/>
          </a:pPr>
          <a:r>
            <a:rPr lang="en-US" sz="1300" b="0" i="0" kern="1200" dirty="0"/>
            <a:t>When you finish building the CIP asset, you can place it in service and begin depreciating it.</a:t>
          </a:r>
          <a:endParaRPr lang="en-US" sz="1300" kern="1200" dirty="0"/>
        </a:p>
      </dsp:txBody>
      <dsp:txXfrm>
        <a:off x="2960505" y="470904"/>
        <a:ext cx="2593151" cy="1874577"/>
      </dsp:txXfrm>
    </dsp:sp>
    <dsp:sp modelId="{2DA3480C-988C-4F36-A920-7CCB138DE384}">
      <dsp:nvSpPr>
        <dsp:cNvPr id="0" name=""/>
        <dsp:cNvSpPr/>
      </dsp:nvSpPr>
      <dsp:spPr>
        <a:xfrm>
          <a:off x="5916698" y="55075"/>
          <a:ext cx="2593151" cy="41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Expensed</a:t>
          </a:r>
        </a:p>
      </dsp:txBody>
      <dsp:txXfrm>
        <a:off x="5916698" y="55075"/>
        <a:ext cx="2593151" cy="415828"/>
      </dsp:txXfrm>
    </dsp:sp>
    <dsp:sp modelId="{4EEA3275-97D4-476D-A3E6-AE291F83EDE1}">
      <dsp:nvSpPr>
        <dsp:cNvPr id="0" name=""/>
        <dsp:cNvSpPr/>
      </dsp:nvSpPr>
      <dsp:spPr>
        <a:xfrm>
          <a:off x="5916698" y="470904"/>
          <a:ext cx="2593151" cy="18745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Low-value assets and assets that do not depreciate but are nevertheless tracked as assets are classified as expensed assets. They are only used for tracking purposes</a:t>
          </a:r>
          <a:endParaRPr lang="en-US" sz="1300" kern="1200" dirty="0"/>
        </a:p>
        <a:p>
          <a:pPr marL="114300" lvl="1" indent="-114300" algn="l" defTabSz="577850">
            <a:lnSpc>
              <a:spcPct val="90000"/>
            </a:lnSpc>
            <a:spcBef>
              <a:spcPct val="0"/>
            </a:spcBef>
            <a:spcAft>
              <a:spcPct val="15000"/>
            </a:spcAft>
            <a:buChar char="•"/>
          </a:pPr>
          <a:r>
            <a:rPr lang="en-US" sz="1300" b="0" i="0" kern="1200" dirty="0"/>
            <a:t>The entire cost for these assets are expensed when the asset is acquired.</a:t>
          </a:r>
          <a:endParaRPr lang="en-US" sz="1300" kern="1200" dirty="0"/>
        </a:p>
      </dsp:txBody>
      <dsp:txXfrm>
        <a:off x="5916698" y="470904"/>
        <a:ext cx="2593151" cy="1874577"/>
      </dsp:txXfrm>
    </dsp:sp>
    <dsp:sp modelId="{DD4E27FF-9A08-4B9A-A1F3-F42E2D478025}">
      <dsp:nvSpPr>
        <dsp:cNvPr id="0" name=""/>
        <dsp:cNvSpPr/>
      </dsp:nvSpPr>
      <dsp:spPr>
        <a:xfrm>
          <a:off x="8872890" y="55075"/>
          <a:ext cx="2593151" cy="415828"/>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dirty="0"/>
            <a:t>Group</a:t>
          </a:r>
        </a:p>
      </dsp:txBody>
      <dsp:txXfrm>
        <a:off x="8872890" y="55075"/>
        <a:ext cx="2593151" cy="415828"/>
      </dsp:txXfrm>
    </dsp:sp>
    <dsp:sp modelId="{B149922E-BEFC-47E5-8ED1-89A681464424}">
      <dsp:nvSpPr>
        <dsp:cNvPr id="0" name=""/>
        <dsp:cNvSpPr/>
      </dsp:nvSpPr>
      <dsp:spPr>
        <a:xfrm>
          <a:off x="8872890" y="470904"/>
          <a:ext cx="2593151" cy="1874577"/>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en-US" sz="1300" b="0" i="0" kern="1200" dirty="0"/>
            <a:t>A group asset is a collection of member assets. Member assets are the individual assets that belong to a group asset.</a:t>
          </a:r>
          <a:endParaRPr lang="en-US" sz="1300" kern="1200" dirty="0"/>
        </a:p>
      </dsp:txBody>
      <dsp:txXfrm>
        <a:off x="8872890" y="470904"/>
        <a:ext cx="2593151" cy="18745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7D64F-A2C6-4034-86EB-9B548D3062FB}">
      <dsp:nvSpPr>
        <dsp:cNvPr id="0" name=""/>
        <dsp:cNvSpPr/>
      </dsp:nvSpPr>
      <dsp:spPr>
        <a:xfrm>
          <a:off x="0" y="285351"/>
          <a:ext cx="7164621" cy="13466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6054" tIns="395732" rIns="556054" bIns="99568" numCol="1" spcCol="1270" anchor="t" anchorCtr="0">
          <a:noAutofit/>
        </a:bodyPr>
        <a:lstStyle/>
        <a:p>
          <a:pPr marL="114300" lvl="1" indent="-114300" algn="just" defTabSz="622300">
            <a:lnSpc>
              <a:spcPct val="90000"/>
            </a:lnSpc>
            <a:spcBef>
              <a:spcPct val="0"/>
            </a:spcBef>
            <a:spcAft>
              <a:spcPct val="15000"/>
            </a:spcAft>
            <a:buFont typeface="Wingdings" panose="05000000000000000000" pitchFamily="2" charset="2"/>
            <a:buChar char="q"/>
          </a:pPr>
          <a:r>
            <a:rPr lang="en-US" sz="1400" kern="1200" dirty="0"/>
            <a:t> Cost (Including </a:t>
          </a:r>
          <a:r>
            <a:rPr lang="en-US" sz="1400" b="1" kern="1200" dirty="0"/>
            <a:t>Revaluation and Impairments </a:t>
          </a:r>
          <a:r>
            <a:rPr lang="en-US" sz="1400" kern="1200" dirty="0"/>
            <a:t>as may be required to meet local GAAP requirements)</a:t>
          </a:r>
        </a:p>
        <a:p>
          <a:pPr marL="114300" lvl="1" indent="-114300" algn="just" defTabSz="622300">
            <a:lnSpc>
              <a:spcPct val="90000"/>
            </a:lnSpc>
            <a:spcBef>
              <a:spcPct val="0"/>
            </a:spcBef>
            <a:spcAft>
              <a:spcPct val="15000"/>
            </a:spcAft>
            <a:buFont typeface="Wingdings" panose="05000000000000000000" pitchFamily="2" charset="2"/>
            <a:buChar char="q"/>
          </a:pPr>
          <a:r>
            <a:rPr lang="en-US" sz="1400" kern="1200" dirty="0"/>
            <a:t> Depreciation Method</a:t>
          </a:r>
        </a:p>
        <a:p>
          <a:pPr marL="114300" lvl="1" indent="-114300" algn="just" defTabSz="622300">
            <a:lnSpc>
              <a:spcPct val="90000"/>
            </a:lnSpc>
            <a:spcBef>
              <a:spcPct val="0"/>
            </a:spcBef>
            <a:spcAft>
              <a:spcPct val="15000"/>
            </a:spcAft>
            <a:buFont typeface="Wingdings" panose="05000000000000000000" pitchFamily="2" charset="2"/>
            <a:buChar char="q"/>
          </a:pPr>
          <a:r>
            <a:rPr lang="en-US" sz="1400" kern="1200" dirty="0"/>
            <a:t> Date Placed in Service</a:t>
          </a:r>
        </a:p>
      </dsp:txBody>
      <dsp:txXfrm>
        <a:off x="0" y="285351"/>
        <a:ext cx="7164621" cy="1346625"/>
      </dsp:txXfrm>
    </dsp:sp>
    <dsp:sp modelId="{A49D8FA3-C634-4180-B506-AC884872DAE5}">
      <dsp:nvSpPr>
        <dsp:cNvPr id="0" name=""/>
        <dsp:cNvSpPr/>
      </dsp:nvSpPr>
      <dsp:spPr>
        <a:xfrm>
          <a:off x="358231" y="4911"/>
          <a:ext cx="5015234"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9564" tIns="0" rIns="189564" bIns="0" numCol="1" spcCol="1270" anchor="ctr" anchorCtr="0">
          <a:noAutofit/>
        </a:bodyPr>
        <a:lstStyle/>
        <a:p>
          <a:pPr marL="0" lvl="0" indent="0" algn="l" defTabSz="800100">
            <a:lnSpc>
              <a:spcPct val="90000"/>
            </a:lnSpc>
            <a:spcBef>
              <a:spcPct val="0"/>
            </a:spcBef>
            <a:spcAft>
              <a:spcPct val="35000"/>
            </a:spcAft>
            <a:buNone/>
          </a:pPr>
          <a:r>
            <a:rPr lang="en-US" sz="1800" kern="1200"/>
            <a:t>Financial Adjustments </a:t>
          </a:r>
        </a:p>
      </dsp:txBody>
      <dsp:txXfrm>
        <a:off x="385611" y="32291"/>
        <a:ext cx="4960474" cy="506120"/>
      </dsp:txXfrm>
    </dsp:sp>
    <dsp:sp modelId="{69C87713-16D4-44E1-AA60-3B90C5112A5E}">
      <dsp:nvSpPr>
        <dsp:cNvPr id="0" name=""/>
        <dsp:cNvSpPr/>
      </dsp:nvSpPr>
      <dsp:spPr>
        <a:xfrm>
          <a:off x="0" y="2010625"/>
          <a:ext cx="7164621" cy="70323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56054" tIns="395732" rIns="556054" bIns="99568" numCol="1" spcCol="1270" anchor="t" anchorCtr="0">
          <a:noAutofit/>
        </a:bodyPr>
        <a:lstStyle/>
        <a:p>
          <a:pPr marL="114300" lvl="1" indent="-114300" algn="l" defTabSz="622300">
            <a:lnSpc>
              <a:spcPct val="90000"/>
            </a:lnSpc>
            <a:spcBef>
              <a:spcPct val="0"/>
            </a:spcBef>
            <a:spcAft>
              <a:spcPct val="15000"/>
            </a:spcAft>
            <a:buFont typeface="Wingdings" panose="05000000000000000000" pitchFamily="2" charset="2"/>
            <a:buChar char="q"/>
          </a:pPr>
          <a:r>
            <a:rPr lang="en-US" sz="1400" kern="1200" dirty="0"/>
            <a:t> Asset Categories</a:t>
          </a:r>
        </a:p>
      </dsp:txBody>
      <dsp:txXfrm>
        <a:off x="0" y="2010625"/>
        <a:ext cx="7164621" cy="703237"/>
      </dsp:txXfrm>
    </dsp:sp>
    <dsp:sp modelId="{8446B4DC-3E2D-47A3-A761-1DAAE6C482FA}">
      <dsp:nvSpPr>
        <dsp:cNvPr id="0" name=""/>
        <dsp:cNvSpPr/>
      </dsp:nvSpPr>
      <dsp:spPr>
        <a:xfrm>
          <a:off x="358231" y="1734576"/>
          <a:ext cx="5015234"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9564" tIns="0" rIns="189564" bIns="0" numCol="1" spcCol="1270" anchor="ctr" anchorCtr="0">
          <a:noAutofit/>
        </a:bodyPr>
        <a:lstStyle/>
        <a:p>
          <a:pPr marL="0" lvl="0" indent="0" algn="l" defTabSz="800100">
            <a:lnSpc>
              <a:spcPct val="90000"/>
            </a:lnSpc>
            <a:spcBef>
              <a:spcPct val="0"/>
            </a:spcBef>
            <a:spcAft>
              <a:spcPct val="35000"/>
            </a:spcAft>
            <a:buNone/>
          </a:pPr>
          <a:r>
            <a:rPr lang="en-US" sz="1800" kern="1200"/>
            <a:t>Non- Financial Adjustments</a:t>
          </a:r>
        </a:p>
      </dsp:txBody>
      <dsp:txXfrm>
        <a:off x="385611" y="1761956"/>
        <a:ext cx="4960474" cy="5061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B8B411-3A94-4967-815E-68E43F75BB7F}">
      <dsp:nvSpPr>
        <dsp:cNvPr id="0" name=""/>
        <dsp:cNvSpPr/>
      </dsp:nvSpPr>
      <dsp:spPr>
        <a:xfrm>
          <a:off x="0" y="321067"/>
          <a:ext cx="635909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AD7B43B-FA34-49E2-A333-39511A41ADD6}">
      <dsp:nvSpPr>
        <dsp:cNvPr id="0" name=""/>
        <dsp:cNvSpPr/>
      </dsp:nvSpPr>
      <dsp:spPr>
        <a:xfrm>
          <a:off x="317954" y="40627"/>
          <a:ext cx="4451363"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51" tIns="0" rIns="168251" bIns="0" numCol="1" spcCol="1270" anchor="ctr" anchorCtr="0">
          <a:noAutofit/>
        </a:bodyPr>
        <a:lstStyle/>
        <a:p>
          <a:pPr marL="0" lvl="0" indent="0" algn="l" defTabSz="622300">
            <a:lnSpc>
              <a:spcPct val="90000"/>
            </a:lnSpc>
            <a:spcBef>
              <a:spcPct val="0"/>
            </a:spcBef>
            <a:spcAft>
              <a:spcPct val="35000"/>
            </a:spcAft>
            <a:buNone/>
          </a:pPr>
          <a:r>
            <a:rPr lang="en-US" sz="1400" kern="1200" dirty="0"/>
            <a:t>By Cost</a:t>
          </a:r>
        </a:p>
      </dsp:txBody>
      <dsp:txXfrm>
        <a:off x="345334" y="68007"/>
        <a:ext cx="4396603" cy="506120"/>
      </dsp:txXfrm>
    </dsp:sp>
    <dsp:sp modelId="{748E8A23-B3D0-437A-9B2D-0B4DBD632553}">
      <dsp:nvSpPr>
        <dsp:cNvPr id="0" name=""/>
        <dsp:cNvSpPr/>
      </dsp:nvSpPr>
      <dsp:spPr>
        <a:xfrm>
          <a:off x="0" y="1182908"/>
          <a:ext cx="6359090" cy="4788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202B893-4854-45DA-86B0-31A0A9861FD9}">
      <dsp:nvSpPr>
        <dsp:cNvPr id="0" name=""/>
        <dsp:cNvSpPr/>
      </dsp:nvSpPr>
      <dsp:spPr>
        <a:xfrm>
          <a:off x="317954" y="902467"/>
          <a:ext cx="4451363" cy="560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8251" tIns="0" rIns="168251" bIns="0" numCol="1" spcCol="1270" anchor="ctr" anchorCtr="0">
          <a:noAutofit/>
        </a:bodyPr>
        <a:lstStyle/>
        <a:p>
          <a:pPr marL="0" lvl="0" indent="0" algn="l" defTabSz="622300">
            <a:lnSpc>
              <a:spcPct val="90000"/>
            </a:lnSpc>
            <a:spcBef>
              <a:spcPct val="0"/>
            </a:spcBef>
            <a:spcAft>
              <a:spcPct val="35000"/>
            </a:spcAft>
            <a:buNone/>
          </a:pPr>
          <a:r>
            <a:rPr lang="en-US" sz="1400" kern="1200" dirty="0"/>
            <a:t>By Net Book Value</a:t>
          </a:r>
        </a:p>
      </dsp:txBody>
      <dsp:txXfrm>
        <a:off x="345334" y="929847"/>
        <a:ext cx="4396603" cy="50612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7D64F-A2C6-4034-86EB-9B548D3062FB}">
      <dsp:nvSpPr>
        <dsp:cNvPr id="0" name=""/>
        <dsp:cNvSpPr/>
      </dsp:nvSpPr>
      <dsp:spPr>
        <a:xfrm>
          <a:off x="0" y="274029"/>
          <a:ext cx="6906147" cy="11056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5994" tIns="374904" rIns="5359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Calculates the depreciation based on the life of an asset by spreading the asset cost evenly over the useful life of the asset. </a:t>
          </a:r>
        </a:p>
        <a:p>
          <a:pPr marL="114300" lvl="1" indent="-114300" algn="l" defTabSz="622300">
            <a:lnSpc>
              <a:spcPct val="90000"/>
            </a:lnSpc>
            <a:spcBef>
              <a:spcPct val="0"/>
            </a:spcBef>
            <a:spcAft>
              <a:spcPct val="15000"/>
            </a:spcAft>
            <a:buFontTx/>
            <a:buNone/>
          </a:pPr>
          <a:r>
            <a:rPr lang="en-US" sz="1400" b="1" kern="1200" dirty="0"/>
            <a:t>For example: Straight Line Method (SLM)</a:t>
          </a:r>
        </a:p>
      </dsp:txBody>
      <dsp:txXfrm>
        <a:off x="0" y="274029"/>
        <a:ext cx="6906147" cy="1105650"/>
      </dsp:txXfrm>
    </dsp:sp>
    <dsp:sp modelId="{A49D8FA3-C634-4180-B506-AC884872DAE5}">
      <dsp:nvSpPr>
        <dsp:cNvPr id="0" name=""/>
        <dsp:cNvSpPr/>
      </dsp:nvSpPr>
      <dsp:spPr>
        <a:xfrm>
          <a:off x="345307" y="8349"/>
          <a:ext cx="4834302"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725" tIns="0" rIns="182725" bIns="0" numCol="1" spcCol="1270" anchor="ctr" anchorCtr="0">
          <a:noAutofit/>
        </a:bodyPr>
        <a:lstStyle/>
        <a:p>
          <a:pPr marL="0" lvl="0" indent="0" algn="l" defTabSz="800100">
            <a:lnSpc>
              <a:spcPct val="90000"/>
            </a:lnSpc>
            <a:spcBef>
              <a:spcPct val="0"/>
            </a:spcBef>
            <a:spcAft>
              <a:spcPct val="35000"/>
            </a:spcAft>
            <a:buNone/>
          </a:pPr>
          <a:r>
            <a:rPr lang="en-US" sz="1800" kern="1200"/>
            <a:t>Calculated </a:t>
          </a:r>
        </a:p>
      </dsp:txBody>
      <dsp:txXfrm>
        <a:off x="371246" y="34288"/>
        <a:ext cx="4782424" cy="479482"/>
      </dsp:txXfrm>
    </dsp:sp>
    <dsp:sp modelId="{69C87713-16D4-44E1-AA60-3B90C5112A5E}">
      <dsp:nvSpPr>
        <dsp:cNvPr id="0" name=""/>
        <dsp:cNvSpPr/>
      </dsp:nvSpPr>
      <dsp:spPr>
        <a:xfrm>
          <a:off x="0" y="1741037"/>
          <a:ext cx="6906147" cy="90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5994" tIns="374904" rIns="5359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dirty="0"/>
            <a:t>Calculates depreciation at different rates across the life span of the assets.</a:t>
          </a:r>
        </a:p>
        <a:p>
          <a:pPr marL="114300" lvl="1" indent="-114300" algn="l" defTabSz="622300">
            <a:lnSpc>
              <a:spcPct val="90000"/>
            </a:lnSpc>
            <a:spcBef>
              <a:spcPct val="0"/>
            </a:spcBef>
            <a:spcAft>
              <a:spcPct val="15000"/>
            </a:spcAft>
            <a:buFontTx/>
            <a:buNone/>
          </a:pPr>
          <a:r>
            <a:rPr lang="en-US" sz="1400" b="1" kern="1200" dirty="0"/>
            <a:t>For example: Modified Accelerated Cost Recovery System (MACRS)</a:t>
          </a:r>
        </a:p>
      </dsp:txBody>
      <dsp:txXfrm>
        <a:off x="0" y="1741037"/>
        <a:ext cx="6906147" cy="907200"/>
      </dsp:txXfrm>
    </dsp:sp>
    <dsp:sp modelId="{8446B4DC-3E2D-47A3-A761-1DAAE6C482FA}">
      <dsp:nvSpPr>
        <dsp:cNvPr id="0" name=""/>
        <dsp:cNvSpPr/>
      </dsp:nvSpPr>
      <dsp:spPr>
        <a:xfrm>
          <a:off x="345307" y="1476879"/>
          <a:ext cx="4834302"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725" tIns="0" rIns="182725" bIns="0" numCol="1" spcCol="1270" anchor="ctr" anchorCtr="0">
          <a:noAutofit/>
        </a:bodyPr>
        <a:lstStyle/>
        <a:p>
          <a:pPr marL="0" lvl="0" indent="0" algn="l" defTabSz="800100">
            <a:lnSpc>
              <a:spcPct val="90000"/>
            </a:lnSpc>
            <a:spcBef>
              <a:spcPct val="0"/>
            </a:spcBef>
            <a:spcAft>
              <a:spcPct val="35000"/>
            </a:spcAft>
            <a:buNone/>
          </a:pPr>
          <a:r>
            <a:rPr lang="en-US" sz="1800" kern="1200"/>
            <a:t>Table Based</a:t>
          </a:r>
        </a:p>
      </dsp:txBody>
      <dsp:txXfrm>
        <a:off x="371246" y="1502818"/>
        <a:ext cx="4782424" cy="479482"/>
      </dsp:txXfrm>
    </dsp:sp>
    <dsp:sp modelId="{C62D1B46-230A-4B19-84C3-3C98AAA5008B}">
      <dsp:nvSpPr>
        <dsp:cNvPr id="0" name=""/>
        <dsp:cNvSpPr/>
      </dsp:nvSpPr>
      <dsp:spPr>
        <a:xfrm>
          <a:off x="0" y="3012640"/>
          <a:ext cx="6906147" cy="110565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5994" tIns="374904" rIns="535994" bIns="99568" numCol="1" spcCol="1270" anchor="t" anchorCtr="0">
          <a:noAutofit/>
        </a:bodyPr>
        <a:lstStyle/>
        <a:p>
          <a:pPr marL="114300" lvl="1" indent="-114300" algn="l" defTabSz="622300">
            <a:lnSpc>
              <a:spcPct val="90000"/>
            </a:lnSpc>
            <a:spcBef>
              <a:spcPct val="0"/>
            </a:spcBef>
            <a:spcAft>
              <a:spcPct val="15000"/>
            </a:spcAft>
            <a:buChar char="•"/>
          </a:pPr>
          <a:r>
            <a:rPr lang="en-US" sz="1400" kern="1200"/>
            <a:t>Calculates depreciation at predefined rates, such rates can be applied to recoverable cost or Net Book Value</a:t>
          </a:r>
        </a:p>
        <a:p>
          <a:pPr marL="114300" lvl="1" indent="-114300" algn="l" defTabSz="622300">
            <a:lnSpc>
              <a:spcPct val="90000"/>
            </a:lnSpc>
            <a:spcBef>
              <a:spcPct val="0"/>
            </a:spcBef>
            <a:spcAft>
              <a:spcPct val="15000"/>
            </a:spcAft>
            <a:buFontTx/>
            <a:buNone/>
          </a:pPr>
          <a:r>
            <a:rPr lang="en-US" sz="1400" b="1" kern="1200" dirty="0"/>
            <a:t>For example: Declining Balance i.e.: Written down Value (WDV) Method</a:t>
          </a:r>
        </a:p>
      </dsp:txBody>
      <dsp:txXfrm>
        <a:off x="0" y="3012640"/>
        <a:ext cx="6906147" cy="1105650"/>
      </dsp:txXfrm>
    </dsp:sp>
    <dsp:sp modelId="{C3F7704D-070C-4668-8F9D-3DB4DECC1270}">
      <dsp:nvSpPr>
        <dsp:cNvPr id="0" name=""/>
        <dsp:cNvSpPr/>
      </dsp:nvSpPr>
      <dsp:spPr>
        <a:xfrm>
          <a:off x="345307" y="2746960"/>
          <a:ext cx="4834302" cy="5313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2725" tIns="0" rIns="182725" bIns="0" numCol="1" spcCol="1270" anchor="ctr" anchorCtr="0">
          <a:noAutofit/>
        </a:bodyPr>
        <a:lstStyle/>
        <a:p>
          <a:pPr marL="0" lvl="0" indent="0" algn="l" defTabSz="800100">
            <a:lnSpc>
              <a:spcPct val="90000"/>
            </a:lnSpc>
            <a:spcBef>
              <a:spcPct val="0"/>
            </a:spcBef>
            <a:spcAft>
              <a:spcPct val="35000"/>
            </a:spcAft>
            <a:buNone/>
          </a:pPr>
          <a:r>
            <a:rPr lang="en-US" sz="1800" kern="1200"/>
            <a:t>Flat Rate</a:t>
          </a:r>
        </a:p>
      </dsp:txBody>
      <dsp:txXfrm>
        <a:off x="371246" y="2772899"/>
        <a:ext cx="4782424" cy="47948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7D64F-A2C6-4034-86EB-9B548D3062FB}">
      <dsp:nvSpPr>
        <dsp:cNvPr id="0" name=""/>
        <dsp:cNvSpPr/>
      </dsp:nvSpPr>
      <dsp:spPr>
        <a:xfrm>
          <a:off x="0" y="243181"/>
          <a:ext cx="11049884" cy="831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594" tIns="333248" rIns="857594" bIns="99568" numCol="1" spcCol="1270" anchor="t" anchorCtr="0">
          <a:noAutofit/>
        </a:bodyPr>
        <a:lstStyle/>
        <a:p>
          <a:pPr marL="114300" lvl="1" indent="-114300" algn="l" defTabSz="622300">
            <a:lnSpc>
              <a:spcPct val="90000"/>
            </a:lnSpc>
            <a:spcBef>
              <a:spcPct val="0"/>
            </a:spcBef>
            <a:spcAft>
              <a:spcPct val="15000"/>
            </a:spcAft>
            <a:buFontTx/>
            <a:buNone/>
          </a:pPr>
          <a:r>
            <a:rPr lang="en-US" sz="1400" kern="1200" dirty="0"/>
            <a:t>Prorate convention determines the start date of depreciation of assets. This can be “Date Placed in Service”, “Following Month”, “Current Month”, “Half-Year”, etc.</a:t>
          </a:r>
        </a:p>
      </dsp:txBody>
      <dsp:txXfrm>
        <a:off x="0" y="243181"/>
        <a:ext cx="11049884" cy="831600"/>
      </dsp:txXfrm>
    </dsp:sp>
    <dsp:sp modelId="{A49D8FA3-C634-4180-B506-AC884872DAE5}">
      <dsp:nvSpPr>
        <dsp:cNvPr id="0" name=""/>
        <dsp:cNvSpPr/>
      </dsp:nvSpPr>
      <dsp:spPr>
        <a:xfrm>
          <a:off x="552494" y="7021"/>
          <a:ext cx="773491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62" tIns="0" rIns="292362" bIns="0" numCol="1" spcCol="1270" anchor="ctr" anchorCtr="0">
          <a:noAutofit/>
        </a:bodyPr>
        <a:lstStyle/>
        <a:p>
          <a:pPr marL="0" lvl="0" indent="0" algn="l" defTabSz="800100">
            <a:lnSpc>
              <a:spcPct val="90000"/>
            </a:lnSpc>
            <a:spcBef>
              <a:spcPct val="0"/>
            </a:spcBef>
            <a:spcAft>
              <a:spcPct val="35000"/>
            </a:spcAft>
            <a:buNone/>
          </a:pPr>
          <a:r>
            <a:rPr lang="en-US" sz="1800" kern="1200"/>
            <a:t>Prorate Convention </a:t>
          </a:r>
        </a:p>
      </dsp:txBody>
      <dsp:txXfrm>
        <a:off x="575551" y="30078"/>
        <a:ext cx="7688804" cy="426206"/>
      </dsp:txXfrm>
    </dsp:sp>
    <dsp:sp modelId="{69C87713-16D4-44E1-AA60-3B90C5112A5E}">
      <dsp:nvSpPr>
        <dsp:cNvPr id="0" name=""/>
        <dsp:cNvSpPr/>
      </dsp:nvSpPr>
      <dsp:spPr>
        <a:xfrm>
          <a:off x="0" y="1395988"/>
          <a:ext cx="11049884"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594" tIns="333248" rIns="857594" bIns="99568" numCol="1" spcCol="1270" anchor="t" anchorCtr="0">
          <a:noAutofit/>
        </a:bodyPr>
        <a:lstStyle/>
        <a:p>
          <a:pPr marL="114300" lvl="1" indent="-114300" algn="l" defTabSz="622300">
            <a:lnSpc>
              <a:spcPct val="90000"/>
            </a:lnSpc>
            <a:spcBef>
              <a:spcPct val="0"/>
            </a:spcBef>
            <a:spcAft>
              <a:spcPct val="15000"/>
            </a:spcAft>
            <a:buFontTx/>
            <a:buNone/>
          </a:pPr>
          <a:r>
            <a:rPr lang="en-US" sz="1400" kern="1200" dirty="0"/>
            <a:t>To determine how much depreciation to take in the last year of life based on the retirement date.</a:t>
          </a:r>
        </a:p>
      </dsp:txBody>
      <dsp:txXfrm>
        <a:off x="0" y="1395988"/>
        <a:ext cx="11049884" cy="630000"/>
      </dsp:txXfrm>
    </dsp:sp>
    <dsp:sp modelId="{8446B4DC-3E2D-47A3-A761-1DAAE6C482FA}">
      <dsp:nvSpPr>
        <dsp:cNvPr id="0" name=""/>
        <dsp:cNvSpPr/>
      </dsp:nvSpPr>
      <dsp:spPr>
        <a:xfrm>
          <a:off x="552494" y="1161181"/>
          <a:ext cx="773491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62" tIns="0" rIns="292362" bIns="0" numCol="1" spcCol="1270" anchor="ctr" anchorCtr="0">
          <a:noAutofit/>
        </a:bodyPr>
        <a:lstStyle/>
        <a:p>
          <a:pPr marL="0" lvl="0" indent="0" algn="l" defTabSz="800100">
            <a:lnSpc>
              <a:spcPct val="90000"/>
            </a:lnSpc>
            <a:spcBef>
              <a:spcPct val="0"/>
            </a:spcBef>
            <a:spcAft>
              <a:spcPct val="35000"/>
            </a:spcAft>
            <a:buNone/>
          </a:pPr>
          <a:r>
            <a:rPr lang="en-US" sz="1800" kern="1200"/>
            <a:t>Retirement Convention</a:t>
          </a:r>
        </a:p>
      </dsp:txBody>
      <dsp:txXfrm>
        <a:off x="575551" y="1184238"/>
        <a:ext cx="7688804" cy="426206"/>
      </dsp:txXfrm>
    </dsp:sp>
    <dsp:sp modelId="{C62D1B46-230A-4B19-84C3-3C98AAA5008B}">
      <dsp:nvSpPr>
        <dsp:cNvPr id="0" name=""/>
        <dsp:cNvSpPr/>
      </dsp:nvSpPr>
      <dsp:spPr>
        <a:xfrm>
          <a:off x="0" y="2349901"/>
          <a:ext cx="11049884" cy="1033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594" tIns="333248" rIns="857594" bIns="99568" numCol="1" spcCol="1270" anchor="t" anchorCtr="0">
          <a:noAutofit/>
        </a:bodyPr>
        <a:lstStyle/>
        <a:p>
          <a:pPr marL="114300" lvl="1" indent="-114300" algn="just" defTabSz="622300">
            <a:lnSpc>
              <a:spcPct val="90000"/>
            </a:lnSpc>
            <a:spcBef>
              <a:spcPct val="0"/>
            </a:spcBef>
            <a:spcAft>
              <a:spcPct val="15000"/>
            </a:spcAft>
            <a:buFontTx/>
            <a:buNone/>
          </a:pPr>
          <a:r>
            <a:rPr lang="en-US" sz="1400" kern="1200" dirty="0"/>
            <a:t>The depreciation program uses the depreciation calendar and divide depreciation flag to determine what fraction of the annual depreciation expense to take in each period. Prorate calendar to determine the prorate period which is used to choose the depreciation rate.</a:t>
          </a:r>
        </a:p>
      </dsp:txBody>
      <dsp:txXfrm>
        <a:off x="0" y="2349901"/>
        <a:ext cx="11049884" cy="1033200"/>
      </dsp:txXfrm>
    </dsp:sp>
    <dsp:sp modelId="{C3F7704D-070C-4668-8F9D-3DB4DECC1270}">
      <dsp:nvSpPr>
        <dsp:cNvPr id="0" name=""/>
        <dsp:cNvSpPr/>
      </dsp:nvSpPr>
      <dsp:spPr>
        <a:xfrm>
          <a:off x="552494" y="2113741"/>
          <a:ext cx="773491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62" tIns="0" rIns="292362" bIns="0" numCol="1" spcCol="1270" anchor="ctr" anchorCtr="0">
          <a:noAutofit/>
        </a:bodyPr>
        <a:lstStyle/>
        <a:p>
          <a:pPr marL="0" lvl="0" indent="0" algn="l" defTabSz="800100">
            <a:lnSpc>
              <a:spcPct val="90000"/>
            </a:lnSpc>
            <a:spcBef>
              <a:spcPct val="0"/>
            </a:spcBef>
            <a:spcAft>
              <a:spcPct val="35000"/>
            </a:spcAft>
            <a:buNone/>
          </a:pPr>
          <a:r>
            <a:rPr lang="en-US" sz="1800" kern="1200"/>
            <a:t>Depreciation &amp; Prorate Calendar</a:t>
          </a:r>
        </a:p>
      </dsp:txBody>
      <dsp:txXfrm>
        <a:off x="575551" y="2136798"/>
        <a:ext cx="7688804" cy="426206"/>
      </dsp:txXfrm>
    </dsp:sp>
    <dsp:sp modelId="{6FEF6896-1CEF-462A-9756-604F511DDF50}">
      <dsp:nvSpPr>
        <dsp:cNvPr id="0" name=""/>
        <dsp:cNvSpPr/>
      </dsp:nvSpPr>
      <dsp:spPr>
        <a:xfrm>
          <a:off x="0" y="3705661"/>
          <a:ext cx="11049884" cy="85679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594" tIns="333248" rIns="857594" bIns="99568" numCol="1" spcCol="1270" anchor="t" anchorCtr="0">
          <a:noAutofit/>
        </a:bodyPr>
        <a:lstStyle/>
        <a:p>
          <a:pPr marL="114300" lvl="1" indent="-114300" algn="l" defTabSz="622300">
            <a:lnSpc>
              <a:spcPct val="90000"/>
            </a:lnSpc>
            <a:spcBef>
              <a:spcPct val="0"/>
            </a:spcBef>
            <a:spcAft>
              <a:spcPct val="15000"/>
            </a:spcAft>
            <a:buFontTx/>
            <a:buNone/>
          </a:pPr>
          <a:r>
            <a:rPr lang="en-US" sz="1400" kern="1200" dirty="0"/>
            <a:t>Depreciation methods specify how to allocate the asset cost. There are different depreciation methods available in Oracle. Such as Life based Methods, Flat-Rate Method, Straight-Line Method, Formula Based Method and Table-based Methods.</a:t>
          </a:r>
        </a:p>
      </dsp:txBody>
      <dsp:txXfrm>
        <a:off x="0" y="3705661"/>
        <a:ext cx="11049884" cy="856797"/>
      </dsp:txXfrm>
    </dsp:sp>
    <dsp:sp modelId="{961AF085-BFC4-4E65-8396-020354B9756A}">
      <dsp:nvSpPr>
        <dsp:cNvPr id="0" name=""/>
        <dsp:cNvSpPr/>
      </dsp:nvSpPr>
      <dsp:spPr>
        <a:xfrm>
          <a:off x="552494" y="3469501"/>
          <a:ext cx="773491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62" tIns="0" rIns="292362" bIns="0" numCol="1" spcCol="1270" anchor="ctr" anchorCtr="0">
          <a:noAutofit/>
        </a:bodyPr>
        <a:lstStyle/>
        <a:p>
          <a:pPr marL="0" lvl="0" indent="0" algn="l" defTabSz="800100">
            <a:lnSpc>
              <a:spcPct val="90000"/>
            </a:lnSpc>
            <a:spcBef>
              <a:spcPct val="0"/>
            </a:spcBef>
            <a:spcAft>
              <a:spcPct val="35000"/>
            </a:spcAft>
            <a:buNone/>
          </a:pPr>
          <a:r>
            <a:rPr lang="en-US" sz="1800" kern="1200"/>
            <a:t>Depreciation Method</a:t>
          </a:r>
        </a:p>
      </dsp:txBody>
      <dsp:txXfrm>
        <a:off x="575551" y="3492558"/>
        <a:ext cx="7688804" cy="426206"/>
      </dsp:txXfrm>
    </dsp:sp>
    <dsp:sp modelId="{F05D8003-BD97-4039-B674-7ADF2EA0904B}">
      <dsp:nvSpPr>
        <dsp:cNvPr id="0" name=""/>
        <dsp:cNvSpPr/>
      </dsp:nvSpPr>
      <dsp:spPr>
        <a:xfrm>
          <a:off x="0" y="4885019"/>
          <a:ext cx="11049884" cy="6300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7594" tIns="333248" rIns="857594" bIns="99568" numCol="1" spcCol="1270" anchor="t" anchorCtr="0">
          <a:noAutofit/>
        </a:bodyPr>
        <a:lstStyle/>
        <a:p>
          <a:pPr marL="114300" lvl="1" indent="-114300" algn="l" defTabSz="622300">
            <a:lnSpc>
              <a:spcPct val="90000"/>
            </a:lnSpc>
            <a:spcBef>
              <a:spcPct val="0"/>
            </a:spcBef>
            <a:spcAft>
              <a:spcPct val="15000"/>
            </a:spcAft>
            <a:buFontTx/>
            <a:buNone/>
          </a:pPr>
          <a:r>
            <a:rPr lang="en-US" sz="1400" kern="1200" dirty="0"/>
            <a:t>It specifies the limit for </a:t>
          </a:r>
          <a:r>
            <a:rPr lang="en-US" sz="1400" kern="1200" dirty="0">
              <a:latin typeface="HelveticaNeueLTStd"/>
            </a:rPr>
            <a:t>depreciation expense to an asset for the year.</a:t>
          </a:r>
          <a:endParaRPr lang="en-US" sz="1400" kern="1200" dirty="0"/>
        </a:p>
      </dsp:txBody>
      <dsp:txXfrm>
        <a:off x="0" y="4885019"/>
        <a:ext cx="11049884" cy="630000"/>
      </dsp:txXfrm>
    </dsp:sp>
    <dsp:sp modelId="{6D7ED884-78C2-4DC4-A951-835D2A4C12AC}">
      <dsp:nvSpPr>
        <dsp:cNvPr id="0" name=""/>
        <dsp:cNvSpPr/>
      </dsp:nvSpPr>
      <dsp:spPr>
        <a:xfrm>
          <a:off x="552494" y="4648859"/>
          <a:ext cx="7734918" cy="4723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362" tIns="0" rIns="292362" bIns="0" numCol="1" spcCol="1270" anchor="ctr" anchorCtr="0">
          <a:noAutofit/>
        </a:bodyPr>
        <a:lstStyle/>
        <a:p>
          <a:pPr marL="0" lvl="0" indent="0" algn="l" defTabSz="800100">
            <a:lnSpc>
              <a:spcPct val="90000"/>
            </a:lnSpc>
            <a:spcBef>
              <a:spcPct val="0"/>
            </a:spcBef>
            <a:spcAft>
              <a:spcPct val="35000"/>
            </a:spcAft>
            <a:buNone/>
          </a:pPr>
          <a:r>
            <a:rPr lang="en-US" sz="1800" kern="1200"/>
            <a:t>Depreciation Ceilings</a:t>
          </a:r>
        </a:p>
      </dsp:txBody>
      <dsp:txXfrm>
        <a:off x="575551" y="4671916"/>
        <a:ext cx="7688804" cy="42620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60C235-42E2-481F-AF32-A49DE31287FB}">
      <dsp:nvSpPr>
        <dsp:cNvPr id="0" name=""/>
        <dsp:cNvSpPr/>
      </dsp:nvSpPr>
      <dsp:spPr>
        <a:xfrm>
          <a:off x="3206303" y="0"/>
          <a:ext cx="1715392" cy="7518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Transactions in Fixed Assets module</a:t>
          </a:r>
        </a:p>
      </dsp:txBody>
      <dsp:txXfrm>
        <a:off x="3228324" y="22021"/>
        <a:ext cx="1671350" cy="707803"/>
      </dsp:txXfrm>
    </dsp:sp>
    <dsp:sp modelId="{3EDA04B6-28DA-439C-8D01-19835BEB0F50}">
      <dsp:nvSpPr>
        <dsp:cNvPr id="0" name=""/>
        <dsp:cNvSpPr/>
      </dsp:nvSpPr>
      <dsp:spPr>
        <a:xfrm rot="5400000">
          <a:off x="3923028" y="770641"/>
          <a:ext cx="281942" cy="338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62501" y="798835"/>
        <a:ext cx="202998" cy="197359"/>
      </dsp:txXfrm>
    </dsp:sp>
    <dsp:sp modelId="{98001B3D-2FB5-4FCF-9DC4-9B1AE88A26A6}">
      <dsp:nvSpPr>
        <dsp:cNvPr id="0" name=""/>
        <dsp:cNvSpPr/>
      </dsp:nvSpPr>
      <dsp:spPr>
        <a:xfrm>
          <a:off x="3206303" y="1127768"/>
          <a:ext cx="1715392" cy="7518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Run Accounting Process in Fixed Assets subledger</a:t>
          </a:r>
        </a:p>
      </dsp:txBody>
      <dsp:txXfrm>
        <a:off x="3228324" y="1149789"/>
        <a:ext cx="1671350" cy="707803"/>
      </dsp:txXfrm>
    </dsp:sp>
    <dsp:sp modelId="{D71B33AD-5AFA-456D-810B-6E5CB89A2BF4}">
      <dsp:nvSpPr>
        <dsp:cNvPr id="0" name=""/>
        <dsp:cNvSpPr/>
      </dsp:nvSpPr>
      <dsp:spPr>
        <a:xfrm rot="5400000">
          <a:off x="3923028" y="1898409"/>
          <a:ext cx="281942" cy="33833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3962501" y="1926603"/>
        <a:ext cx="202998" cy="197359"/>
      </dsp:txXfrm>
    </dsp:sp>
    <dsp:sp modelId="{33E97394-E977-48F8-9A76-60C48B9D33A5}">
      <dsp:nvSpPr>
        <dsp:cNvPr id="0" name=""/>
        <dsp:cNvSpPr/>
      </dsp:nvSpPr>
      <dsp:spPr>
        <a:xfrm>
          <a:off x="3195674" y="2255536"/>
          <a:ext cx="1736650" cy="7518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t>Transfer to General Ledger</a:t>
          </a:r>
        </a:p>
      </dsp:txBody>
      <dsp:txXfrm>
        <a:off x="3217695" y="2277557"/>
        <a:ext cx="1692608" cy="70780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7D64F-A2C6-4034-86EB-9B548D3062FB}">
      <dsp:nvSpPr>
        <dsp:cNvPr id="0" name=""/>
        <dsp:cNvSpPr/>
      </dsp:nvSpPr>
      <dsp:spPr>
        <a:xfrm>
          <a:off x="0" y="397963"/>
          <a:ext cx="11188700" cy="1044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8367" tIns="541528" rIns="868367" bIns="99568" numCol="1" spcCol="1270" anchor="t" anchorCtr="0">
          <a:noAutofit/>
        </a:bodyPr>
        <a:lstStyle/>
        <a:p>
          <a:pPr marL="114300" lvl="1" indent="-114300" algn="just" defTabSz="622300">
            <a:lnSpc>
              <a:spcPct val="90000"/>
            </a:lnSpc>
            <a:spcBef>
              <a:spcPct val="0"/>
            </a:spcBef>
            <a:spcAft>
              <a:spcPct val="15000"/>
            </a:spcAft>
            <a:buFontTx/>
            <a:buNone/>
          </a:pPr>
          <a:r>
            <a:rPr lang="en-US" sz="1400" kern="1200" dirty="0"/>
            <a:t>Summarizes information on various activities such as additions, adjustments, retirements, reclassification, transfer, revaluation, depreciation on a period and helps to reconcile the balance with General Ledger</a:t>
          </a:r>
        </a:p>
      </dsp:txBody>
      <dsp:txXfrm>
        <a:off x="0" y="397963"/>
        <a:ext cx="11188700" cy="1044225"/>
      </dsp:txXfrm>
    </dsp:sp>
    <dsp:sp modelId="{A49D8FA3-C634-4180-B506-AC884872DAE5}">
      <dsp:nvSpPr>
        <dsp:cNvPr id="0" name=""/>
        <dsp:cNvSpPr/>
      </dsp:nvSpPr>
      <dsp:spPr>
        <a:xfrm>
          <a:off x="559435" y="14203"/>
          <a:ext cx="783209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34" tIns="0" rIns="296034" bIns="0" numCol="1" spcCol="1270" anchor="ctr" anchorCtr="0">
          <a:noAutofit/>
        </a:bodyPr>
        <a:lstStyle/>
        <a:p>
          <a:pPr marL="0" lvl="0" indent="0" algn="l" defTabSz="800100">
            <a:lnSpc>
              <a:spcPct val="90000"/>
            </a:lnSpc>
            <a:spcBef>
              <a:spcPct val="0"/>
            </a:spcBef>
            <a:spcAft>
              <a:spcPct val="35000"/>
            </a:spcAft>
            <a:buNone/>
          </a:pPr>
          <a:r>
            <a:rPr lang="en-US" sz="1800" b="0" kern="1200"/>
            <a:t>Fixed Assets - Asset Balances Real Time</a:t>
          </a:r>
          <a:r>
            <a:rPr lang="en-US" sz="1800" kern="1200"/>
            <a:t> </a:t>
          </a:r>
        </a:p>
      </dsp:txBody>
      <dsp:txXfrm>
        <a:off x="596902" y="51670"/>
        <a:ext cx="7757156" cy="692586"/>
      </dsp:txXfrm>
    </dsp:sp>
    <dsp:sp modelId="{69C87713-16D4-44E1-AA60-3B90C5112A5E}">
      <dsp:nvSpPr>
        <dsp:cNvPr id="0" name=""/>
        <dsp:cNvSpPr/>
      </dsp:nvSpPr>
      <dsp:spPr>
        <a:xfrm>
          <a:off x="0" y="1964150"/>
          <a:ext cx="11188700" cy="1044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8367" tIns="541528" rIns="868367" bIns="99568" numCol="1" spcCol="1270" anchor="t" anchorCtr="0">
          <a:noAutofit/>
        </a:bodyPr>
        <a:lstStyle/>
        <a:p>
          <a:pPr marL="114300" lvl="1" indent="-114300" algn="just" defTabSz="622300">
            <a:lnSpc>
              <a:spcPct val="90000"/>
            </a:lnSpc>
            <a:spcBef>
              <a:spcPct val="0"/>
            </a:spcBef>
            <a:spcAft>
              <a:spcPct val="15000"/>
            </a:spcAft>
            <a:buFontTx/>
            <a:buNone/>
          </a:pPr>
          <a:r>
            <a:rPr lang="en-US" sz="1400" kern="1200" dirty="0"/>
            <a:t>Real time information on depreciation value and balance of an asset for each asset book such as the cost center, ledger and sub-ledger, asset depreciation account, asset book, asset category and asset depreciation.</a:t>
          </a:r>
        </a:p>
      </dsp:txBody>
      <dsp:txXfrm>
        <a:off x="0" y="1964150"/>
        <a:ext cx="11188700" cy="1044225"/>
      </dsp:txXfrm>
    </dsp:sp>
    <dsp:sp modelId="{8446B4DC-3E2D-47A3-A761-1DAAE6C482FA}">
      <dsp:nvSpPr>
        <dsp:cNvPr id="0" name=""/>
        <dsp:cNvSpPr/>
      </dsp:nvSpPr>
      <dsp:spPr>
        <a:xfrm>
          <a:off x="559435" y="1582588"/>
          <a:ext cx="783209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34" tIns="0" rIns="296034" bIns="0" numCol="1" spcCol="1270" anchor="ctr" anchorCtr="0">
          <a:noAutofit/>
        </a:bodyPr>
        <a:lstStyle/>
        <a:p>
          <a:pPr marL="0" lvl="0" indent="0" algn="l" defTabSz="800100">
            <a:lnSpc>
              <a:spcPct val="90000"/>
            </a:lnSpc>
            <a:spcBef>
              <a:spcPct val="0"/>
            </a:spcBef>
            <a:spcAft>
              <a:spcPct val="35000"/>
            </a:spcAft>
            <a:buNone/>
          </a:pPr>
          <a:r>
            <a:rPr lang="en-US" sz="1800" b="0" kern="1200"/>
            <a:t>Fixed Assets - Asset Balances Real Time</a:t>
          </a:r>
          <a:endParaRPr lang="en-US" sz="1800" kern="1200"/>
        </a:p>
      </dsp:txBody>
      <dsp:txXfrm>
        <a:off x="596902" y="1620055"/>
        <a:ext cx="7757156" cy="692586"/>
      </dsp:txXfrm>
    </dsp:sp>
    <dsp:sp modelId="{C62D1B46-230A-4B19-84C3-3C98AAA5008B}">
      <dsp:nvSpPr>
        <dsp:cNvPr id="0" name=""/>
        <dsp:cNvSpPr/>
      </dsp:nvSpPr>
      <dsp:spPr>
        <a:xfrm>
          <a:off x="0" y="3534734"/>
          <a:ext cx="11188700" cy="1044225"/>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68367" tIns="541528" rIns="868367" bIns="99568" numCol="1" spcCol="1270" anchor="t" anchorCtr="0">
          <a:noAutofit/>
        </a:bodyPr>
        <a:lstStyle/>
        <a:p>
          <a:pPr marL="114300" lvl="1" indent="-114300" algn="just" defTabSz="622300">
            <a:lnSpc>
              <a:spcPct val="90000"/>
            </a:lnSpc>
            <a:spcBef>
              <a:spcPct val="0"/>
            </a:spcBef>
            <a:spcAft>
              <a:spcPct val="15000"/>
            </a:spcAft>
            <a:buFontTx/>
            <a:buNone/>
          </a:pPr>
          <a:r>
            <a:rPr lang="en-US" sz="1400" kern="1200" dirty="0"/>
            <a:t>Real time information on the transactions associated with asset such as additions, transfers, adjustment, retirement, reinstatement. Includes accounting details, asset book, asset category, type of asset, location and cost center.</a:t>
          </a:r>
        </a:p>
      </dsp:txBody>
      <dsp:txXfrm>
        <a:off x="0" y="3534734"/>
        <a:ext cx="11188700" cy="1044225"/>
      </dsp:txXfrm>
    </dsp:sp>
    <dsp:sp modelId="{C3F7704D-070C-4668-8F9D-3DB4DECC1270}">
      <dsp:nvSpPr>
        <dsp:cNvPr id="0" name=""/>
        <dsp:cNvSpPr/>
      </dsp:nvSpPr>
      <dsp:spPr>
        <a:xfrm>
          <a:off x="559435" y="3150974"/>
          <a:ext cx="7832090" cy="7675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6034" tIns="0" rIns="296034" bIns="0" numCol="1" spcCol="1270" anchor="ctr" anchorCtr="0">
          <a:noAutofit/>
        </a:bodyPr>
        <a:lstStyle/>
        <a:p>
          <a:pPr marL="0" lvl="0" indent="0" algn="l" defTabSz="800100">
            <a:lnSpc>
              <a:spcPct val="90000"/>
            </a:lnSpc>
            <a:spcBef>
              <a:spcPct val="0"/>
            </a:spcBef>
            <a:spcAft>
              <a:spcPct val="35000"/>
            </a:spcAft>
            <a:buNone/>
          </a:pPr>
          <a:r>
            <a:rPr lang="en-US" sz="1800" b="0" kern="1200"/>
            <a:t>Fixed Assets - Asset Transactions Real Time</a:t>
          </a:r>
          <a:endParaRPr lang="en-US" sz="1800" kern="1200"/>
        </a:p>
      </dsp:txBody>
      <dsp:txXfrm>
        <a:off x="596902" y="3188441"/>
        <a:ext cx="7757156" cy="69258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4/8/2024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4/8/2024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11</a:t>
            </a:fld>
            <a:endParaRPr lang="en-GB"/>
          </a:p>
        </p:txBody>
      </p:sp>
    </p:spTree>
    <p:extLst>
      <p:ext uri="{BB962C8B-B14F-4D97-AF65-F5344CB8AC3E}">
        <p14:creationId xmlns:p14="http://schemas.microsoft.com/office/powerpoint/2010/main" val="3368303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2540165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2130503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35608691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20</a:t>
            </a:fld>
            <a:endParaRPr lang="en-US"/>
          </a:p>
        </p:txBody>
      </p:sp>
    </p:spTree>
    <p:extLst>
      <p:ext uri="{BB962C8B-B14F-4D97-AF65-F5344CB8AC3E}">
        <p14:creationId xmlns:p14="http://schemas.microsoft.com/office/powerpoint/2010/main" val="219841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25</a:t>
            </a:fld>
            <a:endParaRPr lang="en-US"/>
          </a:p>
        </p:txBody>
      </p:sp>
    </p:spTree>
    <p:extLst>
      <p:ext uri="{BB962C8B-B14F-4D97-AF65-F5344CB8AC3E}">
        <p14:creationId xmlns:p14="http://schemas.microsoft.com/office/powerpoint/2010/main" val="119557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293553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28</a:t>
            </a:fld>
            <a:endParaRPr lang="en-GB"/>
          </a:p>
        </p:txBody>
      </p:sp>
    </p:spTree>
    <p:extLst>
      <p:ext uri="{BB962C8B-B14F-4D97-AF65-F5344CB8AC3E}">
        <p14:creationId xmlns:p14="http://schemas.microsoft.com/office/powerpoint/2010/main" val="4237075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29</a:t>
            </a:fld>
            <a:endParaRPr lang="en-US"/>
          </a:p>
        </p:txBody>
      </p:sp>
    </p:spTree>
    <p:extLst>
      <p:ext uri="{BB962C8B-B14F-4D97-AF65-F5344CB8AC3E}">
        <p14:creationId xmlns:p14="http://schemas.microsoft.com/office/powerpoint/2010/main" val="1170353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33</a:t>
            </a:fld>
            <a:endParaRPr lang="en-GB"/>
          </a:p>
        </p:txBody>
      </p:sp>
    </p:spTree>
    <p:extLst>
      <p:ext uri="{BB962C8B-B14F-4D97-AF65-F5344CB8AC3E}">
        <p14:creationId xmlns:p14="http://schemas.microsoft.com/office/powerpoint/2010/main" val="43532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1453353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34</a:t>
            </a:fld>
            <a:endParaRPr lang="en-US" dirty="0"/>
          </a:p>
        </p:txBody>
      </p:sp>
    </p:spTree>
    <p:extLst>
      <p:ext uri="{BB962C8B-B14F-4D97-AF65-F5344CB8AC3E}">
        <p14:creationId xmlns:p14="http://schemas.microsoft.com/office/powerpoint/2010/main" val="19021942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0F4A2C8-6C88-4E71-83EE-698B9D4FE22F}" type="slidenum">
              <a:rPr lang="en-US" smtClean="0"/>
              <a:pPr/>
              <a:t>35</a:t>
            </a:fld>
            <a:endParaRPr lang="en-US" dirty="0"/>
          </a:p>
        </p:txBody>
      </p:sp>
    </p:spTree>
    <p:extLst>
      <p:ext uri="{BB962C8B-B14F-4D97-AF65-F5344CB8AC3E}">
        <p14:creationId xmlns:p14="http://schemas.microsoft.com/office/powerpoint/2010/main" val="3703136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36</a:t>
            </a:fld>
            <a:endParaRPr lang="en-US"/>
          </a:p>
        </p:txBody>
      </p:sp>
    </p:spTree>
    <p:extLst>
      <p:ext uri="{BB962C8B-B14F-4D97-AF65-F5344CB8AC3E}">
        <p14:creationId xmlns:p14="http://schemas.microsoft.com/office/powerpoint/2010/main" val="783356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37</a:t>
            </a:fld>
            <a:endParaRPr lang="en-GB"/>
          </a:p>
        </p:txBody>
      </p:sp>
    </p:spTree>
    <p:extLst>
      <p:ext uri="{BB962C8B-B14F-4D97-AF65-F5344CB8AC3E}">
        <p14:creationId xmlns:p14="http://schemas.microsoft.com/office/powerpoint/2010/main" val="848911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38</a:t>
            </a:fld>
            <a:endParaRPr lang="en-GB"/>
          </a:p>
        </p:txBody>
      </p:sp>
    </p:spTree>
    <p:extLst>
      <p:ext uri="{BB962C8B-B14F-4D97-AF65-F5344CB8AC3E}">
        <p14:creationId xmlns:p14="http://schemas.microsoft.com/office/powerpoint/2010/main" val="7916726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39</a:t>
            </a:fld>
            <a:endParaRPr lang="en-GB"/>
          </a:p>
        </p:txBody>
      </p:sp>
    </p:spTree>
    <p:extLst>
      <p:ext uri="{BB962C8B-B14F-4D97-AF65-F5344CB8AC3E}">
        <p14:creationId xmlns:p14="http://schemas.microsoft.com/office/powerpoint/2010/main" val="15602887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40</a:t>
            </a:fld>
            <a:endParaRPr lang="en-GB"/>
          </a:p>
        </p:txBody>
      </p:sp>
    </p:spTree>
    <p:extLst>
      <p:ext uri="{BB962C8B-B14F-4D97-AF65-F5344CB8AC3E}">
        <p14:creationId xmlns:p14="http://schemas.microsoft.com/office/powerpoint/2010/main" val="20358176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41</a:t>
            </a:fld>
            <a:endParaRPr lang="en-GB"/>
          </a:p>
        </p:txBody>
      </p:sp>
    </p:spTree>
    <p:extLst>
      <p:ext uri="{BB962C8B-B14F-4D97-AF65-F5344CB8AC3E}">
        <p14:creationId xmlns:p14="http://schemas.microsoft.com/office/powerpoint/2010/main" val="3472839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42</a:t>
            </a:fld>
            <a:endParaRPr lang="en-GB"/>
          </a:p>
        </p:txBody>
      </p:sp>
    </p:spTree>
    <p:extLst>
      <p:ext uri="{BB962C8B-B14F-4D97-AF65-F5344CB8AC3E}">
        <p14:creationId xmlns:p14="http://schemas.microsoft.com/office/powerpoint/2010/main" val="12469035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43</a:t>
            </a:fld>
            <a:endParaRPr lang="en-US"/>
          </a:p>
        </p:txBody>
      </p:sp>
    </p:spTree>
    <p:extLst>
      <p:ext uri="{BB962C8B-B14F-4D97-AF65-F5344CB8AC3E}">
        <p14:creationId xmlns:p14="http://schemas.microsoft.com/office/powerpoint/2010/main" val="1799146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36624920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44</a:t>
            </a:fld>
            <a:endParaRPr lang="en-GB"/>
          </a:p>
        </p:txBody>
      </p:sp>
    </p:spTree>
    <p:extLst>
      <p:ext uri="{BB962C8B-B14F-4D97-AF65-F5344CB8AC3E}">
        <p14:creationId xmlns:p14="http://schemas.microsoft.com/office/powerpoint/2010/main" val="41849792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45</a:t>
            </a:fld>
            <a:endParaRPr lang="en-GB"/>
          </a:p>
        </p:txBody>
      </p:sp>
    </p:spTree>
    <p:extLst>
      <p:ext uri="{BB962C8B-B14F-4D97-AF65-F5344CB8AC3E}">
        <p14:creationId xmlns:p14="http://schemas.microsoft.com/office/powerpoint/2010/main" val="402587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18034775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9438885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7118392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34670439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8</a:t>
            </a:fld>
            <a:endParaRPr lang="en-GB"/>
          </a:p>
        </p:txBody>
      </p:sp>
    </p:spTree>
    <p:extLst>
      <p:ext uri="{BB962C8B-B14F-4D97-AF65-F5344CB8AC3E}">
        <p14:creationId xmlns:p14="http://schemas.microsoft.com/office/powerpoint/2010/main" val="2377120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4991611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AB1DBBF7-4EAE-4F8E-80EB-5E36A81C5882}"/>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B595760D-1961-4CF0-A79F-E0C641C5E1F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BA213B5C-0BC9-4640-BE48-78260F9B6D2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9E5E405-2AF9-4E2B-8F43-F76F432CEF8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7FE942F8-2D25-42A3-A409-4D4ADADF94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7CFD0CDD-055D-4EF6-AB60-E6A04A31CA3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DCA52BB3-DD5F-46AB-B237-3750DBC6B68E}"/>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A24ED087-FB4A-42B2-8F67-7DF619974B9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081D059B-F9CF-4815-B2C7-F7FBC22AA27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2E6D6E46-0F1D-41F0-A413-699C42207EE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10957F9A-A9E7-4445-87CB-845E0DEBE0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12912EC3-1855-4861-A48F-44967565F36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C26045A5-BDA5-4E60-B10E-04BA92E9792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291ED79A-C6A4-493F-85EF-04BA0E4DBAE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1E00A011-156F-48B9-B2DB-9C341DBC74A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38C56265-27CC-48D8-9C76-18EE31E85F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968F0C77-6FE6-49E9-BAC0-F6D3D677E37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4E0AE3BD-57FA-4431-8D8F-36D90F5C432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17AC8A07-9CFF-46F4-8ADA-525F96CF2BA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3E084467-5D21-4BEE-B508-F927666F803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66FC9F5A-165E-4D09-88F9-4BF2CAB0A53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B037334F-F1D4-4771-B9B1-FCB04EF1CA2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37862807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Divider - Deloitte Blue">
    <p:bg bwMode="gray">
      <p:bgPr>
        <a:solidFill>
          <a:srgbClr val="005587"/>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2553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Divider - Deloitte Teal">
    <p:bg bwMode="gray">
      <p:bgPr>
        <a:solidFill>
          <a:srgbClr val="004F59"/>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102963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28458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24552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n-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1">
            <a:extLst>
              <a:ext uri="{FF2B5EF4-FFF2-40B4-BE49-F238E27FC236}">
                <a16:creationId xmlns:a16="http://schemas.microsoft.com/office/drawing/2014/main" id="{491AA219-3285-40E3-9146-7A9E17B0F4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4006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2245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0" name="Group 19">
            <a:extLst>
              <a:ext uri="{FF2B5EF4-FFF2-40B4-BE49-F238E27FC236}">
                <a16:creationId xmlns:a16="http://schemas.microsoft.com/office/drawing/2014/main" id="{1329D6D4-38CD-4379-9FC6-B6687A49C859}"/>
              </a:ext>
            </a:extLst>
          </p:cNvPr>
          <p:cNvGrpSpPr>
            <a:grpSpLocks noChangeAspect="1"/>
          </p:cNvGrpSpPr>
          <p:nvPr/>
        </p:nvGrpSpPr>
        <p:grpSpPr>
          <a:xfrm>
            <a:off x="475325" y="4572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E6ED15D-2C57-4909-970A-202D915A4F3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5BD4E32B-226F-46EB-B601-3856A02B70F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0F1AAD0C-B296-45B7-9E5A-20BD2877012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FD121C73-5C5C-4360-8EB5-E75E90671D9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820EBA0-29B2-457F-8C42-C6999B8C215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AA7EA11-CDBF-464E-9243-90C6230956F8}"/>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624E1B1-6657-49A0-B80A-E1FD4DF1BAC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E86B2E42-0E10-4A70-B9EF-DB7E343E48E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0D859B-0685-4D23-B179-9E42323AB7D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B7BF240D-03CC-44FA-B191-E59014FCD7D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38" name="Group 37">
            <a:extLst>
              <a:ext uri="{FF2B5EF4-FFF2-40B4-BE49-F238E27FC236}">
                <a16:creationId xmlns:a16="http://schemas.microsoft.com/office/drawing/2014/main" id="{1A2DCA97-92B7-4E52-BE6A-904A9D22F29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02A83B32-097D-4E01-B3A8-77C48385959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6">
              <a:extLst>
                <a:ext uri="{FF2B5EF4-FFF2-40B4-BE49-F238E27FC236}">
                  <a16:creationId xmlns:a16="http://schemas.microsoft.com/office/drawing/2014/main" id="{30E27498-E91D-41E0-A196-9E2FB8692F4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Rectangle 7">
              <a:extLst>
                <a:ext uri="{FF2B5EF4-FFF2-40B4-BE49-F238E27FC236}">
                  <a16:creationId xmlns:a16="http://schemas.microsoft.com/office/drawing/2014/main" id="{524DBE99-D543-47AC-A2B6-25395BDB7D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8">
              <a:extLst>
                <a:ext uri="{FF2B5EF4-FFF2-40B4-BE49-F238E27FC236}">
                  <a16:creationId xmlns:a16="http://schemas.microsoft.com/office/drawing/2014/main" id="{209C606A-12E7-40E3-A6B8-DEE79173C9B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Rectangle 9">
              <a:extLst>
                <a:ext uri="{FF2B5EF4-FFF2-40B4-BE49-F238E27FC236}">
                  <a16:creationId xmlns:a16="http://schemas.microsoft.com/office/drawing/2014/main" id="{73ED221B-16E3-4EBE-8EBC-9F66E803CB33}"/>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10">
              <a:extLst>
                <a:ext uri="{FF2B5EF4-FFF2-40B4-BE49-F238E27FC236}">
                  <a16:creationId xmlns:a16="http://schemas.microsoft.com/office/drawing/2014/main" id="{0D697A95-88D2-47F0-B4DF-915E2EDEDB5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11">
              <a:extLst>
                <a:ext uri="{FF2B5EF4-FFF2-40B4-BE49-F238E27FC236}">
                  <a16:creationId xmlns:a16="http://schemas.microsoft.com/office/drawing/2014/main" id="{960B0F46-3D82-4FFC-B9BB-9D5BF8DA27B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Freeform 12">
              <a:extLst>
                <a:ext uri="{FF2B5EF4-FFF2-40B4-BE49-F238E27FC236}">
                  <a16:creationId xmlns:a16="http://schemas.microsoft.com/office/drawing/2014/main" id="{DBC1DB9C-3617-4E82-B521-DF02390A435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13">
              <a:extLst>
                <a:ext uri="{FF2B5EF4-FFF2-40B4-BE49-F238E27FC236}">
                  <a16:creationId xmlns:a16="http://schemas.microsoft.com/office/drawing/2014/main" id="{265776A6-2E98-464E-8730-90C3148BA8A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4">
              <a:extLst>
                <a:ext uri="{FF2B5EF4-FFF2-40B4-BE49-F238E27FC236}">
                  <a16:creationId xmlns:a16="http://schemas.microsoft.com/office/drawing/2014/main" id="{44252080-8419-4833-996E-5F1D7B09FF4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9143582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n-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65632EF4-0628-41B2-82A6-C4B3B1304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665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of text">
    <p:bg>
      <p:bgPr>
        <a:solidFill>
          <a:schemeClr val="tx1"/>
        </a:solidFill>
        <a:effectLst/>
      </p:bgPr>
    </p:bg>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aseCode">
            <a:extLst>
              <a:ext uri="{FF2B5EF4-FFF2-40B4-BE49-F238E27FC236}">
                <a16:creationId xmlns:a16="http://schemas.microsoft.com/office/drawing/2014/main" id="{FA3F73AF-7771-204E-86AB-AF9A33E80403}"/>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8" name="Copyright">
            <a:extLst>
              <a:ext uri="{FF2B5EF4-FFF2-40B4-BE49-F238E27FC236}">
                <a16:creationId xmlns:a16="http://schemas.microsoft.com/office/drawing/2014/main" id="{A89AB86D-23C7-BF41-90B1-22ADB149797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bg1"/>
                </a:solidFill>
                <a:latin typeface="+mn-lt"/>
                <a:cs typeface="Calibri" panose="020F0502020204030204" pitchFamily="34" charset="0"/>
              </a:rPr>
              <a:t>Copyright © 2021 Deloitte Development LLC. All rights reserved.</a:t>
            </a:r>
          </a:p>
        </p:txBody>
      </p:sp>
      <p:sp>
        <p:nvSpPr>
          <p:cNvPr id="9" name="TextBox 8">
            <a:extLst>
              <a:ext uri="{FF2B5EF4-FFF2-40B4-BE49-F238E27FC236}">
                <a16:creationId xmlns:a16="http://schemas.microsoft.com/office/drawing/2014/main" id="{41B64605-1F7B-B74A-BE95-88E701A0AAEB}"/>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59314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8036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D0250D39-3CD2-434D-B748-17EED0F3A2F1}"/>
              </a:ext>
            </a:extLst>
          </p:cNvPr>
          <p:cNvGrpSpPr>
            <a:grpSpLocks noChangeAspect="1"/>
          </p:cNvGrpSpPr>
          <p:nvPr/>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29F2EAE-0B0B-4311-B8C7-B92308FDB40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D66D6FD-671C-4971-84E7-3F95D681AA9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0D0BAEB-42C5-4909-8FAE-D062C5097925}"/>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A442559A-2DAB-4A59-908E-A9F30033549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3319EAFB-82E3-4AA5-8E76-BCBFD48519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1B86A800-7B43-42DC-8F55-2BE218DAA856}"/>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74D7DE78-318C-43DC-8425-6815074FDFF2}"/>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8B9FF502-04DE-4886-8EC5-F59E2DDA7638}"/>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AFD2C9A9-58B2-40D7-900D-9935E569C95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FBFCAACE-51E1-460B-B814-DB6E1935A9A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C35D988E-AB9B-4338-8B0B-A9D2FBBD359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900D145D-F249-4360-A851-84590354DE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DA91093B-1D7D-4E9C-80DD-053FD0C9282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D75F7421-C68D-4202-A0E2-B866717DDEF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6DE98E27-9E3D-4174-9895-EE41667C63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A400316F-9B75-46A7-B1DF-72DD3623FD1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80392710-6741-4A2A-B74E-E7E47B6F6C9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7E5628F7-91B4-40CC-93AA-15FE7FE83E9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705DD4AC-A5BB-439E-AD61-E7E5A2A004D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B332C818-B977-4B0B-BF7A-3565E9B5BE5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01AFB913-ABEF-4721-A184-6CE57CC2AA4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9156167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534160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526072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148918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81136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89569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558410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650DA35B-33FF-43EA-B25A-C41FAE3895FE}"/>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FFDB6557-D6FD-466B-8D3E-3CA708F12E7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BFB24D0F-7771-4CE5-8960-0A3E81C0F642}"/>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477787FC-D28B-408A-8718-323CBB5A488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8" name="Rectangle 27">
            <a:extLst>
              <a:ext uri="{FF2B5EF4-FFF2-40B4-BE49-F238E27FC236}">
                <a16:creationId xmlns:a16="http://schemas.microsoft.com/office/drawing/2014/main" id="{5843AFDC-68A4-4D09-8F2E-8F5868A2140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71E9E8D4-00A2-44E2-A14B-6AEA5102B278}"/>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EEFD725F-23DE-4826-A867-5F9CE983F8F2}"/>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DAC698B6-FF29-48D7-A20E-957F651B531E}"/>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39024128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031FFC15-3C97-48B0-861A-657AC081F26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A5725472-BC96-48FD-96B0-C09B68923B28}"/>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6" name="Rectangle 15">
            <a:extLst>
              <a:ext uri="{FF2B5EF4-FFF2-40B4-BE49-F238E27FC236}">
                <a16:creationId xmlns:a16="http://schemas.microsoft.com/office/drawing/2014/main" id="{875FA341-4A36-4ACA-8A69-078973CB3576}"/>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7" name="Rectangle 16">
            <a:extLst>
              <a:ext uri="{FF2B5EF4-FFF2-40B4-BE49-F238E27FC236}">
                <a16:creationId xmlns:a16="http://schemas.microsoft.com/office/drawing/2014/main" id="{1A340598-BE63-4AF2-A3A7-B484B6E166D5}"/>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04336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87654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528717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0052748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636551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402419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326702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51955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Full Bleed Imag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452D8-8F21-0C4E-9A83-DE459B0158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15"/>
            <a:ext cx="12192000" cy="6850569"/>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7253943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descr="A close up of a computer keyboard&#10;&#10;Description automatically generated with low confidence">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90" y="851338"/>
            <a:ext cx="12192000" cy="6006662"/>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8004905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2811378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a:blip r:embed="rId2"/>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33472465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898342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597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4CB94C39-8B87-5C4B-9C17-68F29CB21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76696951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895564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45624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395521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ADCA4F2-9E48-F244-9BBF-211613968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42216" y="1052576"/>
            <a:ext cx="7952197" cy="5803900"/>
          </a:xfrm>
          <a:prstGeom prst="rect">
            <a:avLst/>
          </a:prstGeom>
        </p:spPr>
      </p:pic>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774016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C_Blac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071592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Key statement white">
    <p:bg>
      <p:bgPr>
        <a:solidFill>
          <a:schemeClr val="bg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453B57-B0D5-1F4E-BF68-AE443ED2B1A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rot="16200000">
            <a:off x="6453357" y="850032"/>
            <a:ext cx="6367672" cy="4667608"/>
          </a:xfrm>
          <a:prstGeom prst="rect">
            <a:avLst/>
          </a:prstGeom>
        </p:spPr>
      </p:pic>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6" name="CaseCode">
            <a:extLst>
              <a:ext uri="{FF2B5EF4-FFF2-40B4-BE49-F238E27FC236}">
                <a16:creationId xmlns:a16="http://schemas.microsoft.com/office/drawing/2014/main" id="{FA9F65BC-7533-43CA-92A0-A245602E6E61}"/>
              </a:ext>
            </a:extLst>
          </p:cNvPr>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Kinetic Enterprise</a:t>
            </a:r>
          </a:p>
        </p:txBody>
      </p:sp>
      <p:sp>
        <p:nvSpPr>
          <p:cNvPr id="10" name="Copyright">
            <a:extLst>
              <a:ext uri="{FF2B5EF4-FFF2-40B4-BE49-F238E27FC236}">
                <a16:creationId xmlns:a16="http://schemas.microsoft.com/office/drawing/2014/main" id="{D59DF38B-3D5A-46E1-8577-421AB8CF7A39}"/>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Copyright © 2020 Deloitte Development LLC. All rights reserved.</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59316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pic>
        <p:nvPicPr>
          <p:cNvPr id="12" name="Picture 11" descr="Background pattern&#10;&#10;Description automatically generated">
            <a:extLst>
              <a:ext uri="{FF2B5EF4-FFF2-40B4-BE49-F238E27FC236}">
                <a16:creationId xmlns:a16="http://schemas.microsoft.com/office/drawing/2014/main" id="{EA0CCDF9-0CE4-CB4D-886C-87692FC246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7143567" y="1185756"/>
            <a:ext cx="7044730" cy="4465221"/>
          </a:xfrm>
          <a:prstGeom prst="rect">
            <a:avLst/>
          </a:prstGeom>
        </p:spPr>
      </p:pic>
    </p:spTree>
    <p:extLst>
      <p:ext uri="{BB962C8B-B14F-4D97-AF65-F5344CB8AC3E}">
        <p14:creationId xmlns:p14="http://schemas.microsoft.com/office/powerpoint/2010/main" val="3099502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9" y="4211955"/>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370851" y="6018028"/>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00683992-E2D9-4A7F-985E-3EEDF9E41585}"/>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4A43E969-ECC9-4A2B-99BD-4E66B33EDA7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CB5A79-40EE-4B73-9B49-597C9207530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Rectangle 7">
              <a:extLst>
                <a:ext uri="{FF2B5EF4-FFF2-40B4-BE49-F238E27FC236}">
                  <a16:creationId xmlns:a16="http://schemas.microsoft.com/office/drawing/2014/main" id="{78C1DA1C-9988-40E2-A2B5-C957B41769F0}"/>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8">
              <a:extLst>
                <a:ext uri="{FF2B5EF4-FFF2-40B4-BE49-F238E27FC236}">
                  <a16:creationId xmlns:a16="http://schemas.microsoft.com/office/drawing/2014/main" id="{7FF8C6C2-C845-49E8-9DB6-012D7004B2B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9">
              <a:extLst>
                <a:ext uri="{FF2B5EF4-FFF2-40B4-BE49-F238E27FC236}">
                  <a16:creationId xmlns:a16="http://schemas.microsoft.com/office/drawing/2014/main" id="{42D607E7-411D-49B5-B19A-26CCD5532772}"/>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10">
              <a:extLst>
                <a:ext uri="{FF2B5EF4-FFF2-40B4-BE49-F238E27FC236}">
                  <a16:creationId xmlns:a16="http://schemas.microsoft.com/office/drawing/2014/main" id="{435F648D-A283-495F-BA4E-A7DBFF0F42CB}"/>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AB2A403B-5633-4D74-A742-6F09315D7BF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2">
              <a:extLst>
                <a:ext uri="{FF2B5EF4-FFF2-40B4-BE49-F238E27FC236}">
                  <a16:creationId xmlns:a16="http://schemas.microsoft.com/office/drawing/2014/main" id="{E4EBD3EF-692C-4FB7-91EB-2DB640EC53E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3">
              <a:extLst>
                <a:ext uri="{FF2B5EF4-FFF2-40B4-BE49-F238E27FC236}">
                  <a16:creationId xmlns:a16="http://schemas.microsoft.com/office/drawing/2014/main" id="{CEC673F8-1A3A-4CAE-9904-87474B39052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4">
              <a:extLst>
                <a:ext uri="{FF2B5EF4-FFF2-40B4-BE49-F238E27FC236}">
                  <a16:creationId xmlns:a16="http://schemas.microsoft.com/office/drawing/2014/main" id="{10E7F45D-8E34-4D1C-9D45-160C2657431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2872877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540834"/>
            <a:ext cx="10363200" cy="594360"/>
          </a:xfrm>
        </p:spPr>
        <p:txBody>
          <a:bodyPr vert="horz" lIns="0" tIns="45720" rIns="0" bIns="0" rtlCol="0" anchor="b" anchorCtr="0">
            <a:noAutofit/>
          </a:bodyPr>
          <a:lstStyle>
            <a:lvl1pPr>
              <a:defRPr lang="en-US" sz="2800" spc="-75" dirty="0">
                <a:latin typeface="+mj-lt"/>
              </a:defRPr>
            </a:lvl1pPr>
          </a:lstStyle>
          <a:p>
            <a:pPr lvl="0" defTabSz="685800">
              <a:lnSpc>
                <a:spcPct val="85000"/>
              </a:lnSpc>
            </a:pPr>
            <a:r>
              <a:rPr lang="en-US"/>
              <a:t>Click to edit Master title style</a:t>
            </a:r>
          </a:p>
        </p:txBody>
      </p:sp>
      <p:sp>
        <p:nvSpPr>
          <p:cNvPr id="4" name="Text Placeholder 8"/>
          <p:cNvSpPr>
            <a:spLocks noGrp="1"/>
          </p:cNvSpPr>
          <p:nvPr>
            <p:ph type="body" sz="quarter" idx="14"/>
          </p:nvPr>
        </p:nvSpPr>
        <p:spPr>
          <a:xfrm>
            <a:off x="914721" y="1199202"/>
            <a:ext cx="10362880" cy="475488"/>
          </a:xfrm>
        </p:spPr>
        <p:txBody>
          <a:bodyPr vert="horz" lIns="0" tIns="0" rIns="0" bIns="0" rtlCol="0">
            <a:noAutofit/>
          </a:bodyPr>
          <a:lstStyle>
            <a:lvl1pPr marL="0" indent="0">
              <a:buNone/>
              <a:defRPr lang="en-US" sz="14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524219"/>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a:t>BREADCRUMBS</a:t>
            </a:r>
          </a:p>
        </p:txBody>
      </p:sp>
    </p:spTree>
    <p:extLst>
      <p:ext uri="{BB962C8B-B14F-4D97-AF65-F5344CB8AC3E}">
        <p14:creationId xmlns:p14="http://schemas.microsoft.com/office/powerpoint/2010/main" val="40706438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endParaRPr lang="en-US" noProof="0" dirty="0"/>
          </a:p>
        </p:txBody>
      </p:sp>
    </p:spTree>
    <p:extLst>
      <p:ext uri="{BB962C8B-B14F-4D97-AF65-F5344CB8AC3E}">
        <p14:creationId xmlns:p14="http://schemas.microsoft.com/office/powerpoint/2010/main" val="386405824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4F5B603-8BEE-C94E-8E56-823C3D6BC5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6188" y="1115180"/>
            <a:ext cx="8405812" cy="5327926"/>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3212020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4">
    <p:bg bwMode="gray">
      <p:bgPr>
        <a:solidFill>
          <a:schemeClr val="accent3"/>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861288AB-9C93-D640-A929-B71E3CD02A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6C32543E-E807-47A4-A234-D5C7012187B4}"/>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ED313D6-5A4E-4826-A4D4-3C0F692F9570}"/>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DAF3337D-4793-4191-8FE2-2BD1EAA16ADA}"/>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DF09F051-A0EE-4A49-AC25-A3F0C2C11889}"/>
              </a:ext>
            </a:extLst>
          </p:cNvPr>
          <p:cNvSpPr txBox="1"/>
          <p:nvPr userDrawn="1"/>
        </p:nvSpPr>
        <p:spPr>
          <a:xfrm>
            <a:off x="46990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15" name="TextBox 14">
            <a:extLst>
              <a:ext uri="{FF2B5EF4-FFF2-40B4-BE49-F238E27FC236}">
                <a16:creationId xmlns:a16="http://schemas.microsoft.com/office/drawing/2014/main" id="{21068994-6C10-4E3B-B991-802F0F138B9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12927CF1-BAB3-EB46-AF8C-D8C059A69432}"/>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E4A7D03D-9579-F145-AA7E-F28AB0EDF304}"/>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7876379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C53474EA-1434-604A-965E-350A709D1C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56817" y="751647"/>
            <a:ext cx="6322874" cy="5725353"/>
          </a:xfrm>
          <a:prstGeom prst="rect">
            <a:avLst/>
          </a:prstGeom>
        </p:spPr>
      </p:pic>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09" y="790103"/>
            <a:ext cx="12193294" cy="6921199"/>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39069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8C0B26E2-7A1D-4143-86B7-99E73A374CCE}"/>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6" name="Text Placeholder 2">
            <a:extLst>
              <a:ext uri="{FF2B5EF4-FFF2-40B4-BE49-F238E27FC236}">
                <a16:creationId xmlns:a16="http://schemas.microsoft.com/office/drawing/2014/main" id="{763F4744-9003-2540-9EBB-077F2D01E275}"/>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62057986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ivider - Deloitte green">
    <p:bg bwMode="gray">
      <p:bgPr>
        <a:solidFill>
          <a:srgbClr val="86BC25"/>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1463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1.emf"/><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ags" Target="../tags/tag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1"/>
            </p:custDataLst>
            <p:extLst>
              <p:ext uri="{D42A27DB-BD31-4B8C-83A1-F6EECF244321}">
                <p14:modId xmlns:p14="http://schemas.microsoft.com/office/powerpoint/2010/main" val="41840348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2" imgW="270" imgH="270" progId="TCLayout.ActiveDocument.1">
                  <p:embed/>
                </p:oleObj>
              </mc:Choice>
              <mc:Fallback>
                <p:oleObj name="think-cell Slide" r:id="rId52" imgW="270" imgH="270" progId="TCLayout.ActiveDocument.1">
                  <p:embed/>
                  <p:pic>
                    <p:nvPicPr>
                      <p:cNvPr id="4" name="Object 3" hidden="1"/>
                      <p:cNvPicPr/>
                      <p:nvPr/>
                    </p:nvPicPr>
                    <p:blipFill>
                      <a:blip r:embed="rId53"/>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27779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4063" r:id="rId5"/>
    <p:sldLayoutId id="2147483998" r:id="rId6"/>
    <p:sldLayoutId id="2147483999" r:id="rId7"/>
    <p:sldLayoutId id="2147484064" r:id="rId8"/>
    <p:sldLayoutId id="2147484046" r:id="rId9"/>
    <p:sldLayoutId id="2147484047" r:id="rId10"/>
    <p:sldLayoutId id="2147484048" r:id="rId11"/>
    <p:sldLayoutId id="2147484000" r:id="rId12"/>
    <p:sldLayoutId id="2147484001" r:id="rId13"/>
    <p:sldLayoutId id="2147484002" r:id="rId14"/>
    <p:sldLayoutId id="2147484003" r:id="rId15"/>
    <p:sldLayoutId id="2147484004" r:id="rId16"/>
    <p:sldLayoutId id="2147484005" r:id="rId17"/>
    <p:sldLayoutId id="2147484006" r:id="rId18"/>
    <p:sldLayoutId id="2147484062"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41" r:id="rId34"/>
    <p:sldLayoutId id="2147484060" r:id="rId35"/>
    <p:sldLayoutId id="2147484061" r:id="rId36"/>
    <p:sldLayoutId id="2147484065" r:id="rId37"/>
    <p:sldLayoutId id="2147484022" r:id="rId38"/>
    <p:sldLayoutId id="2147484023" r:id="rId39"/>
    <p:sldLayoutId id="2147484024" r:id="rId40"/>
    <p:sldLayoutId id="2147484025" r:id="rId41"/>
    <p:sldLayoutId id="2147484027" r:id="rId42"/>
    <p:sldLayoutId id="2147484042" r:id="rId43"/>
    <p:sldLayoutId id="2147484043" r:id="rId44"/>
    <p:sldLayoutId id="2147484045" r:id="rId45"/>
    <p:sldLayoutId id="2147484044" r:id="rId46"/>
    <p:sldLayoutId id="2147484040" r:id="rId47"/>
    <p:sldLayoutId id="2147484070" r:id="rId48"/>
    <p:sldLayoutId id="2147484071" r:id="rId49"/>
  </p:sldLayoutIdLst>
  <p:transition>
    <p:fade/>
  </p:transition>
  <p:hf hdr="0" ft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64" pos="5098" userDrawn="1">
          <p15:clr>
            <a:srgbClr val="F26B43"/>
          </p15:clr>
        </p15:guide>
        <p15:guide id="65" orient="horz" pos="2160" userDrawn="1">
          <p15:clr>
            <a:srgbClr val="F26B43"/>
          </p15:clr>
        </p15:guide>
        <p15:guide id="66" orient="horz" pos="3968" userDrawn="1">
          <p15:clr>
            <a:srgbClr val="F26B43"/>
          </p15:clr>
        </p15:guide>
        <p15:guide id="67" pos="312" userDrawn="1">
          <p15:clr>
            <a:srgbClr val="F26B43"/>
          </p15:clr>
        </p15:guide>
        <p15:guide id="68" pos="7368" userDrawn="1">
          <p15:clr>
            <a:srgbClr val="F26B43"/>
          </p15:clr>
        </p15:guide>
        <p15:guide id="69" orient="horz" pos="245" userDrawn="1">
          <p15:clr>
            <a:srgbClr val="F26B43"/>
          </p15:clr>
        </p15:guide>
        <p15:guide id="70" orient="horz" pos="4081" userDrawn="1">
          <p15:clr>
            <a:srgbClr val="F26B43"/>
          </p15:clr>
        </p15:guide>
        <p15:guide id="71" pos="4986" userDrawn="1">
          <p15:clr>
            <a:srgbClr val="F26B43"/>
          </p15:clr>
        </p15:guide>
        <p15:guide id="72" pos="1382" userDrawn="1">
          <p15:clr>
            <a:srgbClr val="F26B43"/>
          </p15:clr>
        </p15:guide>
        <p15:guide id="73" pos="1496" userDrawn="1">
          <p15:clr>
            <a:srgbClr val="F26B43"/>
          </p15:clr>
        </p15:guide>
        <p15:guide id="74" pos="2581" userDrawn="1">
          <p15:clr>
            <a:srgbClr val="F26B43"/>
          </p15:clr>
        </p15:guide>
        <p15:guide id="75" pos="2695" userDrawn="1">
          <p15:clr>
            <a:srgbClr val="F26B43"/>
          </p15:clr>
        </p15:guide>
        <p15:guide id="76" pos="6185" userDrawn="1">
          <p15:clr>
            <a:srgbClr val="F26B43"/>
          </p15:clr>
        </p15:guide>
        <p15:guide id="77" pos="3783" userDrawn="1">
          <p15:clr>
            <a:srgbClr val="F26B43"/>
          </p15:clr>
        </p15:guide>
        <p15:guide id="78" pos="3896" userDrawn="1">
          <p15:clr>
            <a:srgbClr val="F26B43"/>
          </p15:clr>
        </p15:guide>
        <p15:guide id="79" pos="3840" userDrawn="1">
          <p15:clr>
            <a:srgbClr val="F26B43"/>
          </p15:clr>
        </p15:guide>
        <p15:guide id="80" pos="6299" userDrawn="1">
          <p15:clr>
            <a:srgbClr val="F26B43"/>
          </p15:clr>
        </p15:guide>
        <p15:guide id="81" orient="horz" pos="1049" userDrawn="1">
          <p15:clr>
            <a:srgbClr val="F26B43"/>
          </p15:clr>
        </p15:guide>
        <p15:guide id="82" orient="horz" pos="641" userDrawn="1">
          <p15:clr>
            <a:srgbClr val="F26B43"/>
          </p15:clr>
        </p15:guide>
        <p15:guide id="8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48.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package" Target="../embeddings/Microsoft_Excel_Worksheet.xlsx"/><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svg"/><Relationship Id="rId3" Type="http://schemas.openxmlformats.org/officeDocument/2006/relationships/image" Target="../media/image16.svg"/><Relationship Id="rId7" Type="http://schemas.openxmlformats.org/officeDocument/2006/relationships/image" Target="../media/image20.sv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39.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dirty="0">
                <a:latin typeface="+mn-lt"/>
              </a:rPr>
              <a:t>16-Feb-2023</a:t>
            </a:r>
          </a:p>
        </p:txBody>
      </p:sp>
      <p:pic>
        <p:nvPicPr>
          <p:cNvPr id="7" name="Picture 6">
            <a:extLst>
              <a:ext uri="{FF2B5EF4-FFF2-40B4-BE49-F238E27FC236}">
                <a16:creationId xmlns:a16="http://schemas.microsoft.com/office/drawing/2014/main" id="{FB58598A-3661-FE4F-B2F9-CDB4F6EFE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048" y="5257803"/>
            <a:ext cx="1483061" cy="1483061"/>
          </a:xfrm>
          <a:prstGeom prst="rect">
            <a:avLst/>
          </a:prstGeom>
        </p:spPr>
      </p:pic>
      <p:pic>
        <p:nvPicPr>
          <p:cNvPr id="3" name="Picture 2">
            <a:extLst>
              <a:ext uri="{FF2B5EF4-FFF2-40B4-BE49-F238E27FC236}">
                <a16:creationId xmlns:a16="http://schemas.microsoft.com/office/drawing/2014/main" id="{ED499F5B-62DD-D34B-8F92-57604AD4AE7A}"/>
              </a:ext>
            </a:extLst>
          </p:cNvPr>
          <p:cNvPicPr>
            <a:picLocks noChangeAspect="1"/>
          </p:cNvPicPr>
          <p:nvPr/>
        </p:nvPicPr>
        <p:blipFill>
          <a:blip r:embed="rId4"/>
          <a:stretch>
            <a:fillRect/>
          </a:stretch>
        </p:blipFill>
        <p:spPr>
          <a:xfrm>
            <a:off x="2587532" y="-79468"/>
            <a:ext cx="7016936" cy="7016936"/>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p:txBody>
          <a:bodyPr/>
          <a:lstStyle/>
          <a:p>
            <a:r>
              <a:rPr lang="en-US" dirty="0" err="1"/>
              <a:t>xyz</a:t>
            </a:r>
            <a:r>
              <a:rPr lang="en-US" dirty="0"/>
              <a:t> Ltd.- Acquire to Retire (ATR) – Asset Accounting</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41349"/>
            <a:ext cx="11188700" cy="439270"/>
          </a:xfrm>
        </p:spPr>
        <p:txBody>
          <a:bodyPr vert="horz" lIns="0" tIns="0" rIns="0" bIns="0" rtlCol="0" anchor="t">
            <a:noAutofit/>
          </a:bodyPr>
          <a:lstStyle/>
          <a:p>
            <a:r>
              <a:rPr lang="en-US" dirty="0">
                <a:cs typeface="Calibri Light"/>
              </a:rPr>
              <a:t>Types of assets that can be created in Oracle are as under:</a:t>
            </a:r>
          </a:p>
          <a:p>
            <a:endParaRPr lang="en-US" dirty="0"/>
          </a:p>
        </p:txBody>
      </p:sp>
      <p:graphicFrame>
        <p:nvGraphicFramePr>
          <p:cNvPr id="36" name="Diagram 35">
            <a:extLst>
              <a:ext uri="{FF2B5EF4-FFF2-40B4-BE49-F238E27FC236}">
                <a16:creationId xmlns:a16="http://schemas.microsoft.com/office/drawing/2014/main" id="{6E2C0847-6B9B-479C-A0E0-83AA4B761023}"/>
              </a:ext>
            </a:extLst>
          </p:cNvPr>
          <p:cNvGraphicFramePr/>
          <p:nvPr>
            <p:extLst>
              <p:ext uri="{D42A27DB-BD31-4B8C-83A1-F6EECF244321}">
                <p14:modId xmlns:p14="http://schemas.microsoft.com/office/powerpoint/2010/main" val="3004615122"/>
              </p:ext>
            </p:extLst>
          </p:nvPr>
        </p:nvGraphicFramePr>
        <p:xfrm>
          <a:off x="360822" y="1176020"/>
          <a:ext cx="11470355" cy="24005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9">
            <a:extLst>
              <a:ext uri="{FF2B5EF4-FFF2-40B4-BE49-F238E27FC236}">
                <a16:creationId xmlns:a16="http://schemas.microsoft.com/office/drawing/2014/main" id="{49228491-A72D-4151-A9ED-D921B0477072}"/>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Types</a:t>
            </a:r>
          </a:p>
        </p:txBody>
      </p:sp>
      <p:sp>
        <p:nvSpPr>
          <p:cNvPr id="16" name="Rectangle 15">
            <a:extLst>
              <a:ext uri="{FF2B5EF4-FFF2-40B4-BE49-F238E27FC236}">
                <a16:creationId xmlns:a16="http://schemas.microsoft.com/office/drawing/2014/main" id="{2EDD6682-C358-F923-06D8-B33ECAD9BADB}"/>
              </a:ext>
            </a:extLst>
          </p:cNvPr>
          <p:cNvSpPr/>
          <p:nvPr/>
        </p:nvSpPr>
        <p:spPr bwMode="gray">
          <a:xfrm>
            <a:off x="9995641" y="3960349"/>
            <a:ext cx="1860686"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171450" indent="-171450">
              <a:lnSpc>
                <a:spcPct val="106000"/>
              </a:lnSpc>
              <a:buFont typeface="Arial" panose="020B0604020202020204" pitchFamily="34" charset="0"/>
              <a:buChar char="•"/>
            </a:pPr>
            <a:r>
              <a:rPr lang="en-US" sz="1050" b="1" dirty="0">
                <a:cs typeface="Calibri"/>
              </a:rPr>
              <a:t>Asset Capitalization and low value asset threshold and treatment for expensed assets</a:t>
            </a:r>
          </a:p>
          <a:p>
            <a:pPr marL="171450" indent="-171450">
              <a:lnSpc>
                <a:spcPct val="106000"/>
              </a:lnSpc>
              <a:buFont typeface="Arial" panose="020B0604020202020204" pitchFamily="34" charset="0"/>
              <a:buChar char="•"/>
            </a:pPr>
            <a:endParaRPr lang="en-US" dirty="0">
              <a:solidFill>
                <a:srgbClr val="000000"/>
              </a:solidFill>
              <a:cs typeface="Calibri"/>
            </a:endParaRPr>
          </a:p>
          <a:p>
            <a:pPr>
              <a:lnSpc>
                <a:spcPct val="106000"/>
              </a:lnSpc>
            </a:pPr>
            <a:endParaRPr lang="en-US" sz="1050" b="1" dirty="0">
              <a:solidFill>
                <a:srgbClr val="000000"/>
              </a:solidFill>
              <a:cs typeface="Calibri"/>
            </a:endParaRPr>
          </a:p>
        </p:txBody>
      </p:sp>
      <p:sp>
        <p:nvSpPr>
          <p:cNvPr id="18" name="Rectangle 17">
            <a:extLst>
              <a:ext uri="{FF2B5EF4-FFF2-40B4-BE49-F238E27FC236}">
                <a16:creationId xmlns:a16="http://schemas.microsoft.com/office/drawing/2014/main" id="{BF29AB14-2E43-CCF5-2790-C402F4BB7A87}"/>
              </a:ext>
            </a:extLst>
          </p:cNvPr>
          <p:cNvSpPr/>
          <p:nvPr/>
        </p:nvSpPr>
        <p:spPr bwMode="gray">
          <a:xfrm>
            <a:off x="10198191" y="3846369"/>
            <a:ext cx="1518472"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Discovery Questions</a:t>
            </a:r>
            <a:endParaRPr lang="en-US" sz="1200" b="1" dirty="0">
              <a:solidFill>
                <a:schemeClr val="bg1"/>
              </a:solidFill>
              <a:cs typeface="Calibri"/>
            </a:endParaRPr>
          </a:p>
        </p:txBody>
      </p:sp>
      <p:sp>
        <p:nvSpPr>
          <p:cNvPr id="10" name="TextBox 9">
            <a:extLst>
              <a:ext uri="{FF2B5EF4-FFF2-40B4-BE49-F238E27FC236}">
                <a16:creationId xmlns:a16="http://schemas.microsoft.com/office/drawing/2014/main" id="{65D3FB1A-155A-4CD4-929E-00975FBDD377}"/>
              </a:ext>
            </a:extLst>
          </p:cNvPr>
          <p:cNvSpPr txBox="1"/>
          <p:nvPr/>
        </p:nvSpPr>
        <p:spPr>
          <a:xfrm>
            <a:off x="360822" y="3833638"/>
            <a:ext cx="8372474" cy="133113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solidFill>
                  <a:srgbClr val="86BC25"/>
                </a:solidFill>
                <a:cs typeface="Arial"/>
              </a:rPr>
              <a:t>Capitalization Threshold</a:t>
            </a:r>
            <a:endParaRPr lang="en-US" sz="1400" dirty="0">
              <a:solidFill>
                <a:srgbClr val="86BC25"/>
              </a:solidFill>
            </a:endParaRPr>
          </a:p>
          <a:p>
            <a:pPr marL="171450" indent="-171450">
              <a:buFont typeface="Arial"/>
              <a:buChar char="•"/>
            </a:pPr>
            <a:r>
              <a:rPr lang="en-US" sz="1400" dirty="0">
                <a:ea typeface="+mn-lt"/>
                <a:cs typeface="+mn-lt"/>
              </a:rPr>
              <a:t>Capitalization threshold specifies the minimum cost of an asset to be eligible for automatic capitalization</a:t>
            </a:r>
            <a:endParaRPr lang="en-US" sz="1400" dirty="0">
              <a:cs typeface="Arial"/>
            </a:endParaRPr>
          </a:p>
          <a:p>
            <a:endParaRPr lang="en-US" sz="1050" dirty="0">
              <a:cs typeface="Arial"/>
            </a:endParaRPr>
          </a:p>
          <a:p>
            <a:r>
              <a:rPr lang="en-US" sz="1400" b="1" dirty="0">
                <a:solidFill>
                  <a:srgbClr val="86BC25"/>
                </a:solidFill>
                <a:cs typeface="Arial"/>
              </a:rPr>
              <a:t>Low Value Threshold</a:t>
            </a:r>
          </a:p>
          <a:p>
            <a:pPr marL="171450" indent="-171450">
              <a:buFont typeface="Arial"/>
              <a:buChar char="•"/>
            </a:pPr>
            <a:r>
              <a:rPr lang="en-US" sz="1400" dirty="0">
                <a:ea typeface="+mn-lt"/>
                <a:cs typeface="+mn-lt"/>
              </a:rPr>
              <a:t>The Low Value threshold specifies the maximum cost of an asset that is considered to be a low-value asset. </a:t>
            </a:r>
          </a:p>
          <a:p>
            <a:pPr marL="171450" indent="-171450">
              <a:buFont typeface="Arial"/>
              <a:buChar char="•"/>
            </a:pPr>
            <a:r>
              <a:rPr lang="en-US" sz="1400" dirty="0">
                <a:ea typeface="+mn-lt"/>
                <a:cs typeface="+mn-lt"/>
              </a:rPr>
              <a:t>It must be fully depreciated in the period of acquisition or in the first year of life</a:t>
            </a:r>
            <a:endParaRPr lang="en-US" sz="1400" dirty="0">
              <a:cs typeface="Arial"/>
            </a:endParaRPr>
          </a:p>
        </p:txBody>
      </p:sp>
      <p:sp>
        <p:nvSpPr>
          <p:cNvPr id="11" name="TextBox 10">
            <a:extLst>
              <a:ext uri="{FF2B5EF4-FFF2-40B4-BE49-F238E27FC236}">
                <a16:creationId xmlns:a16="http://schemas.microsoft.com/office/drawing/2014/main" id="{D55D294D-85F8-4D17-B53E-16B94441061E}"/>
              </a:ext>
            </a:extLst>
          </p:cNvPr>
          <p:cNvSpPr txBox="1"/>
          <p:nvPr/>
        </p:nvSpPr>
        <p:spPr>
          <a:xfrm>
            <a:off x="360822" y="5326738"/>
            <a:ext cx="7900986"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solidFill>
                  <a:srgbClr val="1A1816"/>
                </a:solidFill>
                <a:cs typeface="Arial"/>
              </a:rPr>
              <a:t>For example, if the Capitalization threshold is $3,000 and the Low Value threshold is $5,000:</a:t>
            </a:r>
          </a:p>
          <a:p>
            <a:pPr marL="171450" indent="-171450">
              <a:buFont typeface="Arial"/>
              <a:buChar char="•"/>
            </a:pPr>
            <a:r>
              <a:rPr lang="en-US" sz="1400" dirty="0">
                <a:solidFill>
                  <a:srgbClr val="1A1816"/>
                </a:solidFill>
                <a:cs typeface="Arial"/>
              </a:rPr>
              <a:t>Asset cost is less than $3,000: Asset is Expensed</a:t>
            </a:r>
          </a:p>
          <a:p>
            <a:pPr marL="171450" indent="-171450">
              <a:buFont typeface="Arial"/>
              <a:buChar char="•"/>
            </a:pPr>
            <a:r>
              <a:rPr lang="en-US" sz="1400" dirty="0">
                <a:solidFill>
                  <a:srgbClr val="1A1816"/>
                </a:solidFill>
                <a:cs typeface="Arial"/>
              </a:rPr>
              <a:t>Asset cost is between $3,000 and $4,999.99: Low value asset will be fully depreciated in the period of addition</a:t>
            </a:r>
          </a:p>
          <a:p>
            <a:pPr marL="171450" indent="-171450">
              <a:buFont typeface="Arial"/>
              <a:buChar char="•"/>
            </a:pPr>
            <a:r>
              <a:rPr lang="en-US" sz="1400" dirty="0">
                <a:solidFill>
                  <a:srgbClr val="1A1816"/>
                </a:solidFill>
                <a:cs typeface="Arial"/>
              </a:rPr>
              <a:t>Asset cost is $5,000 or more: Asset is Capitalized</a:t>
            </a:r>
          </a:p>
        </p:txBody>
      </p:sp>
    </p:spTree>
    <p:extLst>
      <p:ext uri="{BB962C8B-B14F-4D97-AF65-F5344CB8AC3E}">
        <p14:creationId xmlns:p14="http://schemas.microsoft.com/office/powerpoint/2010/main" val="3739010543"/>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2926844189"/>
              </p:ext>
            </p:extLst>
          </p:nvPr>
        </p:nvGraphicFramePr>
        <p:xfrm>
          <a:off x="501650" y="1627813"/>
          <a:ext cx="8697768" cy="4062789"/>
        </p:xfrm>
        <a:graphic>
          <a:graphicData uri="http://schemas.openxmlformats.org/drawingml/2006/table">
            <a:tbl>
              <a:tblPr firstRow="1" bandRow="1">
                <a:tableStyleId>{5C22544A-7EE6-4342-B048-85BDC9FD1C3A}</a:tableStyleId>
              </a:tblPr>
              <a:tblGrid>
                <a:gridCol w="3479107">
                  <a:extLst>
                    <a:ext uri="{9D8B030D-6E8A-4147-A177-3AD203B41FA5}">
                      <a16:colId xmlns:a16="http://schemas.microsoft.com/office/drawing/2014/main" val="20000"/>
                    </a:ext>
                  </a:extLst>
                </a:gridCol>
                <a:gridCol w="5218661">
                  <a:extLst>
                    <a:ext uri="{9D8B030D-6E8A-4147-A177-3AD203B41FA5}">
                      <a16:colId xmlns:a16="http://schemas.microsoft.com/office/drawing/2014/main" val="20001"/>
                    </a:ext>
                  </a:extLst>
                </a:gridCol>
              </a:tblGrid>
              <a:tr h="405189">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1" u="none" strike="noStrike" kern="1200" cap="none" normalizeH="0" baseline="0" dirty="0">
                          <a:ln>
                            <a:noFill/>
                          </a:ln>
                          <a:solidFill>
                            <a:schemeClr val="tx1"/>
                          </a:solidFill>
                          <a:effectLst/>
                          <a:latin typeface="+mn-lt"/>
                          <a:ea typeface="+mn-ea"/>
                          <a:cs typeface="+mn-cs"/>
                        </a:rPr>
                        <a:t>Flexfield</a:t>
                      </a: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1" u="none" strike="noStrike" cap="none" normalizeH="0" baseline="0" dirty="0">
                          <a:ln>
                            <a:noFill/>
                          </a:ln>
                          <a:solidFill>
                            <a:schemeClr val="tx1"/>
                          </a:solidFill>
                          <a:effectLst/>
                          <a:latin typeface="+mn-lt"/>
                        </a:rPr>
                        <a:t>Description</a:t>
                      </a:r>
                      <a:endParaRPr kumimoji="0" lang="en-US" sz="1200" b="1" i="0" u="none" strike="noStrike" cap="none" normalizeH="0" baseline="0" dirty="0">
                        <a:ln>
                          <a:noFill/>
                        </a:ln>
                        <a:solidFill>
                          <a:schemeClr val="tx1"/>
                        </a:solidFill>
                        <a:effectLst/>
                        <a:latin typeface="+mn-lt"/>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40253">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Asset Category</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cs typeface="Calibri"/>
                        </a:rPr>
                        <a:t>Asset category Flexfield values are used to define categories and group assets by financial information in relevant categories. For example:</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dirty="0">
                          <a:cs typeface="Calibri"/>
                        </a:rPr>
                        <a:t>Major Segment value: Computer Equipment </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dirty="0">
                          <a:cs typeface="Calibri"/>
                        </a:rPr>
                        <a:t>Minor Segment Value: Laptop</a:t>
                      </a:r>
                    </a:p>
                    <a:p>
                      <a:pPr marL="171450" marR="0" lvl="0" indent="-171450"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cs typeface="Calibri"/>
                        </a:rPr>
                        <a:t>Asset category are linked with Depreciation Rules, Tax Book Depreciation Rules, Prorate Convention, GL Accounts (</a:t>
                      </a:r>
                      <a:r>
                        <a:rPr lang="en-US" sz="1200" dirty="0">
                          <a:ea typeface="Open Sans" panose="020B0606030504020204" pitchFamily="34" charset="0"/>
                          <a:cs typeface="Open Sans" panose="020B0606030504020204" pitchFamily="34" charset="0"/>
                        </a:rPr>
                        <a:t>Asset Cost Account, Asset Clearing Account, Depreciation account etc.)</a:t>
                      </a: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23860">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Asset Location</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kern="1200" dirty="0">
                          <a:solidFill>
                            <a:schemeClr val="dk1"/>
                          </a:solidFill>
                          <a:latin typeface="+mn-lt"/>
                          <a:ea typeface="+mn-ea"/>
                          <a:cs typeface="+mn-cs"/>
                        </a:rPr>
                        <a:t>Asset location Flexfield values are used to define location values to group and track assets by physical location</a:t>
                      </a:r>
                      <a:r>
                        <a:rPr lang="en-US" sz="1200" kern="1200" baseline="0" dirty="0">
                          <a:solidFill>
                            <a:schemeClr val="dk1"/>
                          </a:solidFill>
                          <a:latin typeface="+mn-lt"/>
                          <a:ea typeface="+mn-ea"/>
                          <a:cs typeface="+mn-cs"/>
                        </a:rPr>
                        <a:t>. For example:</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baseline="0" dirty="0">
                          <a:solidFill>
                            <a:schemeClr val="dk1"/>
                          </a:solidFill>
                          <a:latin typeface="+mn-lt"/>
                          <a:ea typeface="+mn-ea"/>
                          <a:cs typeface="+mn-cs"/>
                        </a:rPr>
                        <a:t>Country: US </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baseline="0" dirty="0">
                          <a:solidFill>
                            <a:schemeClr val="dk1"/>
                          </a:solidFill>
                          <a:latin typeface="+mn-lt"/>
                          <a:ea typeface="+mn-ea"/>
                          <a:cs typeface="+mn-cs"/>
                        </a:rPr>
                        <a:t>State: California</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baseline="0" dirty="0">
                          <a:solidFill>
                            <a:schemeClr val="dk1"/>
                          </a:solidFill>
                          <a:latin typeface="+mn-lt"/>
                          <a:ea typeface="+mn-ea"/>
                          <a:cs typeface="+mn-cs"/>
                        </a:rPr>
                        <a:t>City: San Francisco</a:t>
                      </a:r>
                    </a:p>
                    <a:p>
                      <a:pPr marL="628650" marR="0" lvl="1" indent="-171450" algn="just" defTabSz="51435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1" kern="1200" baseline="0" dirty="0">
                          <a:solidFill>
                            <a:schemeClr val="dk1"/>
                          </a:solidFill>
                          <a:latin typeface="+mn-lt"/>
                          <a:ea typeface="+mn-ea"/>
                          <a:cs typeface="+mn-cs"/>
                        </a:rPr>
                        <a:t>Site: Downtown</a:t>
                      </a:r>
                      <a:r>
                        <a:rPr lang="en-US" sz="1200" kern="1200" baseline="0" dirty="0">
                          <a:solidFill>
                            <a:schemeClr val="dk1"/>
                          </a:solidFill>
                          <a:latin typeface="+mn-lt"/>
                          <a:ea typeface="+mn-ea"/>
                          <a:cs typeface="+mn-cs"/>
                        </a:rPr>
                        <a:t>    </a:t>
                      </a:r>
                      <a:endParaRPr lang="en-US" sz="1200" kern="1200" dirty="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368473"/>
                  </a:ext>
                </a:extLst>
              </a:tr>
              <a:tr h="742847">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b="1" kern="1200" dirty="0">
                          <a:solidFill>
                            <a:schemeClr val="dk1"/>
                          </a:solidFill>
                          <a:latin typeface="+mn-lt"/>
                          <a:ea typeface="+mn-ea"/>
                          <a:cs typeface="+mn-cs"/>
                        </a:rPr>
                        <a:t>Asset Key</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kern="1200" dirty="0">
                          <a:solidFill>
                            <a:schemeClr val="dk1"/>
                          </a:solidFill>
                          <a:latin typeface="+mn-lt"/>
                          <a:ea typeface="+mn-ea"/>
                          <a:cs typeface="+mn-cs"/>
                        </a:rPr>
                        <a:t>Asset key Flexfield values are used to group assets by non-financial information.</a:t>
                      </a:r>
                    </a:p>
                    <a:p>
                      <a:pPr marL="171450" marR="0" lvl="0" indent="-171450" algn="l" defTabSz="51435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en-US" sz="1200" dirty="0">
                          <a:ea typeface="Open Sans" panose="020B0606030504020204" pitchFamily="34" charset="0"/>
                          <a:cs typeface="Open Sans" panose="020B0606030504020204" pitchFamily="34" charset="0"/>
                        </a:rPr>
                        <a:t>This key Flexfield supports only one structure. Need to decide how many levels (segments) your asset key structure needs. </a:t>
                      </a:r>
                      <a:endParaRPr lang="en-US" altLang="en-US" sz="1200" dirty="0">
                        <a:ea typeface="Open Sans" panose="020B0606030504020204" pitchFamily="34" charset="0"/>
                        <a:cs typeface="Open Sans" panose="020B0606030504020204" pitchFamily="34" charset="0"/>
                      </a:endParaRPr>
                    </a:p>
                    <a:p>
                      <a:pPr marL="0" marR="0" lvl="0" indent="0" algn="just"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 </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735585"/>
                  </a:ext>
                </a:extLst>
              </a:tr>
            </a:tbl>
          </a:graphicData>
        </a:graphic>
      </p:graphicFrame>
      <p:sp>
        <p:nvSpPr>
          <p:cNvPr id="5" name="Text Placeholder 12">
            <a:extLst>
              <a:ext uri="{FF2B5EF4-FFF2-40B4-BE49-F238E27FC236}">
                <a16:creationId xmlns:a16="http://schemas.microsoft.com/office/drawing/2014/main" id="{3C25657C-19D4-4B93-B96C-DACEDD67D364}"/>
              </a:ext>
            </a:extLst>
          </p:cNvPr>
          <p:cNvSpPr txBox="1">
            <a:spLocks/>
          </p:cNvSpPr>
          <p:nvPr/>
        </p:nvSpPr>
        <p:spPr>
          <a:xfrm>
            <a:off x="501650" y="7551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a:r>
              <a:rPr lang="en-US" dirty="0">
                <a:cs typeface="Calibri Light"/>
              </a:rPr>
              <a:t>While adding an asset in Oracle Cloud Fixed Assets, certain values should be configured to ensure accurate asset addition for tracking and reporting purposes. These values are configured using Flexfield values which are detailed as under:</a:t>
            </a:r>
          </a:p>
        </p:txBody>
      </p:sp>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501650" y="317500"/>
            <a:ext cx="11188700" cy="334099"/>
          </a:xfrm>
          <a:prstGeom prst="rect">
            <a:avLst/>
          </a:prstGeom>
        </p:spPr>
        <p:txBody>
          <a:bodyPr vert="horz" lIns="0" tIns="0" rIns="0" bIns="0" rtlCol="0" anchor="ctr" anchorCtr="0">
            <a:normAutofit fontScale="85000" lnSpcReduction="20000"/>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dirty="0">
                <a:solidFill>
                  <a:schemeClr val="tx1"/>
                </a:solidFill>
                <a:cs typeface="Calibri Light"/>
              </a:rPr>
              <a:t>Pre-requisites for Asset Additions</a:t>
            </a:r>
          </a:p>
        </p:txBody>
      </p:sp>
      <p:sp>
        <p:nvSpPr>
          <p:cNvPr id="7" name="TextBox 6">
            <a:extLst>
              <a:ext uri="{FF2B5EF4-FFF2-40B4-BE49-F238E27FC236}">
                <a16:creationId xmlns:a16="http://schemas.microsoft.com/office/drawing/2014/main" id="{46F0DDBF-5614-42E0-94CE-E10923199E8C}"/>
              </a:ext>
            </a:extLst>
          </p:cNvPr>
          <p:cNvSpPr txBox="1"/>
          <p:nvPr/>
        </p:nvSpPr>
        <p:spPr>
          <a:xfrm>
            <a:off x="1722244" y="5855309"/>
            <a:ext cx="8558925" cy="1107996"/>
          </a:xfrm>
          <a:prstGeom prst="rect">
            <a:avLst/>
          </a:prstGeom>
          <a:noFill/>
        </p:spPr>
        <p:txBody>
          <a:bodyPr wrap="square" lIns="0" tIns="0" rIns="0" bIns="0" rtlCol="0" anchor="t">
            <a:spAutoFit/>
          </a:bodyPr>
          <a:lstStyle/>
          <a:p>
            <a:pPr marL="227965" indent="-227965">
              <a:buFont typeface="Arial" panose="020B0604020202020204" pitchFamily="34" charset="0"/>
              <a:buChar char="•"/>
            </a:pPr>
            <a:r>
              <a:rPr lang="en-US" sz="1200" dirty="0">
                <a:solidFill>
                  <a:prstClr val="black"/>
                </a:solidFill>
                <a:cs typeface="Calibri" panose="020F0502020204030204" pitchFamily="34" charset="0"/>
              </a:rPr>
              <a:t>Two segments in Asset Category - Major Category, Minor Category</a:t>
            </a:r>
          </a:p>
          <a:p>
            <a:pPr marL="227965" indent="-227965">
              <a:buFont typeface="Arial" panose="020B0604020202020204" pitchFamily="34" charset="0"/>
              <a:buChar char="•"/>
            </a:pPr>
            <a:r>
              <a:rPr lang="en-US" sz="1200" dirty="0">
                <a:latin typeface="+mj-lt"/>
                <a:cs typeface="Calibri"/>
              </a:rPr>
              <a:t>Align Major Asset Categories to Balance sheet asset heads – PPE, Land, Land Improvements, Building, Building Improvements, Intangible Assets (like Goodwill)</a:t>
            </a:r>
          </a:p>
          <a:p>
            <a:pPr marL="227965" indent="-227965">
              <a:buFont typeface="Arial" panose="020B0604020202020204" pitchFamily="34" charset="0"/>
              <a:buChar char="•"/>
            </a:pPr>
            <a:r>
              <a:rPr lang="en-US" sz="1200" dirty="0"/>
              <a:t>Define location values based on both current and future needs.</a:t>
            </a:r>
          </a:p>
          <a:p>
            <a:pPr marL="227965" indent="-227965">
              <a:buFont typeface="Arial" panose="020B0604020202020204" pitchFamily="34" charset="0"/>
              <a:buChar char="•"/>
            </a:pPr>
            <a:r>
              <a:rPr lang="en-US" sz="1200" dirty="0"/>
              <a:t>Use standard location names or abbreviations that are easily identified and understood.</a:t>
            </a:r>
            <a:endParaRPr lang="en-US" sz="1200" dirty="0">
              <a:latin typeface="+mj-lt"/>
              <a:cs typeface="Calibri"/>
            </a:endParaRPr>
          </a:p>
          <a:p>
            <a:pPr marL="227965" indent="-227965">
              <a:buFont typeface="Arial" panose="020B0604020202020204" pitchFamily="34" charset="0"/>
              <a:buChar char="•"/>
            </a:pPr>
            <a:endParaRPr lang="en-US" altLang="en-US" sz="1200" dirty="0">
              <a:cs typeface="Calibri"/>
            </a:endParaRPr>
          </a:p>
        </p:txBody>
      </p:sp>
      <p:sp>
        <p:nvSpPr>
          <p:cNvPr id="2" name="Rectangle 1">
            <a:extLst>
              <a:ext uri="{FF2B5EF4-FFF2-40B4-BE49-F238E27FC236}">
                <a16:creationId xmlns:a16="http://schemas.microsoft.com/office/drawing/2014/main" id="{D4D33B79-B49F-F810-6C69-FC4BEAAB5699}"/>
              </a:ext>
            </a:extLst>
          </p:cNvPr>
          <p:cNvSpPr/>
          <p:nvPr/>
        </p:nvSpPr>
        <p:spPr bwMode="gray">
          <a:xfrm>
            <a:off x="9465923" y="1790271"/>
            <a:ext cx="2001747" cy="146235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228600" indent="-228600">
              <a:lnSpc>
                <a:spcPct val="106000"/>
              </a:lnSpc>
              <a:buFont typeface="Arial" panose="020B0604020202020204" pitchFamily="34" charset="0"/>
              <a:buChar char="•"/>
            </a:pPr>
            <a:r>
              <a:rPr lang="en-US" sz="1050" b="1" dirty="0">
                <a:solidFill>
                  <a:srgbClr val="000000"/>
                </a:solidFill>
                <a:cs typeface="Calibri"/>
              </a:rPr>
              <a:t>What are the asset categories as per current ERP system?</a:t>
            </a:r>
          </a:p>
          <a:p>
            <a:pPr marL="228600" indent="-228600">
              <a:lnSpc>
                <a:spcPct val="106000"/>
              </a:lnSpc>
              <a:buFont typeface="Arial" panose="020B0604020202020204" pitchFamily="34" charset="0"/>
              <a:buChar char="•"/>
            </a:pPr>
            <a:r>
              <a:rPr lang="en-US" sz="1050" b="1" dirty="0">
                <a:solidFill>
                  <a:srgbClr val="000000"/>
                </a:solidFill>
                <a:cs typeface="Calibri"/>
              </a:rPr>
              <a:t>How is physical information tracked at present?</a:t>
            </a:r>
          </a:p>
        </p:txBody>
      </p:sp>
      <p:sp>
        <p:nvSpPr>
          <p:cNvPr id="3" name="Rectangle 2">
            <a:extLst>
              <a:ext uri="{FF2B5EF4-FFF2-40B4-BE49-F238E27FC236}">
                <a16:creationId xmlns:a16="http://schemas.microsoft.com/office/drawing/2014/main" id="{B5C07C29-1D53-7FCB-9BC1-EA2AFD62A44C}"/>
              </a:ext>
            </a:extLst>
          </p:cNvPr>
          <p:cNvSpPr/>
          <p:nvPr/>
        </p:nvSpPr>
        <p:spPr bwMode="gray">
          <a:xfrm>
            <a:off x="9694417" y="167629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
        <p:nvSpPr>
          <p:cNvPr id="4" name="Rectangle 3">
            <a:extLst>
              <a:ext uri="{FF2B5EF4-FFF2-40B4-BE49-F238E27FC236}">
                <a16:creationId xmlns:a16="http://schemas.microsoft.com/office/drawing/2014/main" id="{7FDDA687-E645-EC1C-10EA-1785F7FFDF9D}"/>
              </a:ext>
            </a:extLst>
          </p:cNvPr>
          <p:cNvSpPr/>
          <p:nvPr/>
        </p:nvSpPr>
        <p:spPr bwMode="gray">
          <a:xfrm>
            <a:off x="9534416" y="4024899"/>
            <a:ext cx="2001747" cy="146235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228600" indent="-228600">
              <a:lnSpc>
                <a:spcPct val="106000"/>
              </a:lnSpc>
              <a:buAutoNum type="arabicPeriod"/>
            </a:pPr>
            <a:r>
              <a:rPr lang="en-US" sz="1050" b="1" dirty="0">
                <a:solidFill>
                  <a:srgbClr val="000000"/>
                </a:solidFill>
                <a:cs typeface="Calibri"/>
              </a:rPr>
              <a:t>No. of segments to be defined for Category and Location Flexfields</a:t>
            </a:r>
          </a:p>
        </p:txBody>
      </p:sp>
      <p:sp>
        <p:nvSpPr>
          <p:cNvPr id="8" name="Rectangle 7">
            <a:extLst>
              <a:ext uri="{FF2B5EF4-FFF2-40B4-BE49-F238E27FC236}">
                <a16:creationId xmlns:a16="http://schemas.microsoft.com/office/drawing/2014/main" id="{999EAD73-08BA-0FBB-1276-BB674D117168}"/>
              </a:ext>
            </a:extLst>
          </p:cNvPr>
          <p:cNvSpPr/>
          <p:nvPr/>
        </p:nvSpPr>
        <p:spPr bwMode="gray">
          <a:xfrm>
            <a:off x="9762910" y="3910919"/>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Key Design Decision</a:t>
            </a:r>
            <a:endParaRPr lang="en-US">
              <a:solidFill>
                <a:schemeClr val="bg1"/>
              </a:solidFill>
            </a:endParaRPr>
          </a:p>
        </p:txBody>
      </p:sp>
      <p:cxnSp>
        <p:nvCxnSpPr>
          <p:cNvPr id="9" name="Straight Arrow Connector 8">
            <a:extLst>
              <a:ext uri="{FF2B5EF4-FFF2-40B4-BE49-F238E27FC236}">
                <a16:creationId xmlns:a16="http://schemas.microsoft.com/office/drawing/2014/main" id="{387D8BBD-EF0D-1470-47B4-B68835D67995}"/>
              </a:ext>
            </a:extLst>
          </p:cNvPr>
          <p:cNvCxnSpPr/>
          <p:nvPr/>
        </p:nvCxnSpPr>
        <p:spPr>
          <a:xfrm>
            <a:off x="2511973" y="5749309"/>
            <a:ext cx="6042912" cy="6847"/>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00283B-952F-8927-8295-4525E3168D66}"/>
              </a:ext>
            </a:extLst>
          </p:cNvPr>
          <p:cNvSpPr/>
          <p:nvPr/>
        </p:nvSpPr>
        <p:spPr bwMode="gray">
          <a:xfrm>
            <a:off x="4848985" y="563458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Leading Practices</a:t>
            </a:r>
            <a:endParaRPr lang="en-US" dirty="0">
              <a:solidFill>
                <a:schemeClr val="bg1"/>
              </a:solidFill>
            </a:endParaRPr>
          </a:p>
        </p:txBody>
      </p:sp>
    </p:spTree>
    <p:extLst>
      <p:ext uri="{BB962C8B-B14F-4D97-AF65-F5344CB8AC3E}">
        <p14:creationId xmlns:p14="http://schemas.microsoft.com/office/powerpoint/2010/main" val="147368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a:t>ASSETS ADJUSTMENTS &amp; TRANSFERS</a:t>
            </a:r>
          </a:p>
        </p:txBody>
      </p:sp>
    </p:spTree>
    <p:extLst>
      <p:ext uri="{BB962C8B-B14F-4D97-AF65-F5344CB8AC3E}">
        <p14:creationId xmlns:p14="http://schemas.microsoft.com/office/powerpoint/2010/main" val="29159663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41348"/>
            <a:ext cx="11188700" cy="757255"/>
          </a:xfrm>
        </p:spPr>
        <p:txBody>
          <a:bodyPr vert="horz" lIns="0" tIns="0" rIns="0" bIns="0" rtlCol="0" anchor="t">
            <a:noAutofit/>
          </a:bodyPr>
          <a:lstStyle/>
          <a:p>
            <a:r>
              <a:rPr lang="en-US" dirty="0">
                <a:cs typeface="Calibri Light"/>
              </a:rPr>
              <a:t>An asset undergoes various types of adjustments as per business needs during its life cycle, which are covered under Oracle Cloud Fixed Assets and listed as under:</a:t>
            </a:r>
          </a:p>
          <a:p>
            <a:endParaRPr lang="en-US" dirty="0"/>
          </a:p>
        </p:txBody>
      </p:sp>
      <p:graphicFrame>
        <p:nvGraphicFramePr>
          <p:cNvPr id="36" name="Diagram 35">
            <a:extLst>
              <a:ext uri="{FF2B5EF4-FFF2-40B4-BE49-F238E27FC236}">
                <a16:creationId xmlns:a16="http://schemas.microsoft.com/office/drawing/2014/main" id="{6E2C0847-6B9B-479C-A0E0-83AA4B761023}"/>
              </a:ext>
            </a:extLst>
          </p:cNvPr>
          <p:cNvGraphicFramePr/>
          <p:nvPr>
            <p:extLst>
              <p:ext uri="{D42A27DB-BD31-4B8C-83A1-F6EECF244321}">
                <p14:modId xmlns:p14="http://schemas.microsoft.com/office/powerpoint/2010/main" val="2864099884"/>
              </p:ext>
            </p:extLst>
          </p:nvPr>
        </p:nvGraphicFramePr>
        <p:xfrm>
          <a:off x="1163272" y="1618468"/>
          <a:ext cx="7164621" cy="27231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9">
            <a:extLst>
              <a:ext uri="{FF2B5EF4-FFF2-40B4-BE49-F238E27FC236}">
                <a16:creationId xmlns:a16="http://schemas.microsoft.com/office/drawing/2014/main" id="{49228491-A72D-4151-A9ED-D921B0477072}"/>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Adjustments</a:t>
            </a:r>
          </a:p>
        </p:txBody>
      </p:sp>
      <p:sp>
        <p:nvSpPr>
          <p:cNvPr id="16" name="Rectangle 15">
            <a:extLst>
              <a:ext uri="{FF2B5EF4-FFF2-40B4-BE49-F238E27FC236}">
                <a16:creationId xmlns:a16="http://schemas.microsoft.com/office/drawing/2014/main" id="{2EDD6682-C358-F923-06D8-B33ECAD9BADB}"/>
              </a:ext>
            </a:extLst>
          </p:cNvPr>
          <p:cNvSpPr/>
          <p:nvPr/>
        </p:nvSpPr>
        <p:spPr bwMode="gray">
          <a:xfrm>
            <a:off x="9465923" y="1790271"/>
            <a:ext cx="2001747"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171450" indent="-171450">
              <a:lnSpc>
                <a:spcPct val="106000"/>
              </a:lnSpc>
              <a:buFont typeface="Arial" panose="020B0604020202020204" pitchFamily="34" charset="0"/>
              <a:buChar char="•"/>
            </a:pPr>
            <a:r>
              <a:rPr lang="en-US" sz="1050" b="1" dirty="0">
                <a:cs typeface="Calibri"/>
              </a:rPr>
              <a:t>What are the types of adjustments generally performed on assets?</a:t>
            </a:r>
          </a:p>
          <a:p>
            <a:pPr>
              <a:lnSpc>
                <a:spcPct val="106000"/>
              </a:lnSpc>
            </a:pPr>
            <a:endParaRPr lang="en-US" dirty="0">
              <a:solidFill>
                <a:srgbClr val="000000"/>
              </a:solidFill>
              <a:cs typeface="Calibri"/>
            </a:endParaRPr>
          </a:p>
          <a:p>
            <a:pPr>
              <a:lnSpc>
                <a:spcPct val="106000"/>
              </a:lnSpc>
            </a:pPr>
            <a:endParaRPr lang="en-US" sz="1050" b="1" dirty="0">
              <a:solidFill>
                <a:srgbClr val="000000"/>
              </a:solidFill>
              <a:cs typeface="Calibri"/>
            </a:endParaRPr>
          </a:p>
        </p:txBody>
      </p:sp>
      <p:sp>
        <p:nvSpPr>
          <p:cNvPr id="18" name="Rectangle 17">
            <a:extLst>
              <a:ext uri="{FF2B5EF4-FFF2-40B4-BE49-F238E27FC236}">
                <a16:creationId xmlns:a16="http://schemas.microsoft.com/office/drawing/2014/main" id="{BF29AB14-2E43-CCF5-2790-C402F4BB7A87}"/>
              </a:ext>
            </a:extLst>
          </p:cNvPr>
          <p:cNvSpPr/>
          <p:nvPr/>
        </p:nvSpPr>
        <p:spPr bwMode="gray">
          <a:xfrm>
            <a:off x="9694417" y="167629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Discovery Questions</a:t>
            </a:r>
            <a:endParaRPr lang="en-US" sz="1200" b="1" dirty="0">
              <a:solidFill>
                <a:schemeClr val="bg1"/>
              </a:solidFill>
              <a:cs typeface="Calibri"/>
            </a:endParaRPr>
          </a:p>
        </p:txBody>
      </p:sp>
    </p:spTree>
    <p:extLst>
      <p:ext uri="{BB962C8B-B14F-4D97-AF65-F5344CB8AC3E}">
        <p14:creationId xmlns:p14="http://schemas.microsoft.com/office/powerpoint/2010/main" val="44662575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4" name="TextBox 3">
            <a:extLst>
              <a:ext uri="{FF2B5EF4-FFF2-40B4-BE49-F238E27FC236}">
                <a16:creationId xmlns:a16="http://schemas.microsoft.com/office/drawing/2014/main" id="{2BB1C4C3-AA05-1E3D-1DB4-3EE733D8EF52}"/>
              </a:ext>
            </a:extLst>
          </p:cNvPr>
          <p:cNvSpPr txBox="1"/>
          <p:nvPr/>
        </p:nvSpPr>
        <p:spPr>
          <a:xfrm>
            <a:off x="286902" y="1867934"/>
            <a:ext cx="600622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solidFill>
                  <a:srgbClr val="003DA5"/>
                </a:solidFill>
                <a:cs typeface="Arial"/>
              </a:rPr>
              <a:t> </a:t>
            </a:r>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50846"/>
            <a:ext cx="11188700" cy="1372748"/>
          </a:xfrm>
        </p:spPr>
        <p:txBody>
          <a:bodyPr/>
          <a:lstStyle/>
          <a:p>
            <a:pPr algn="just"/>
            <a:r>
              <a:rPr lang="en-US" sz="1800" dirty="0"/>
              <a:t>Asset Revaluation is the process of adjusting carrying value of the asset, to reflect its fair value. After revaluation depreciation is calculated on revalued cost of the asset. It can either result into increase or decrease in carrying value of the asset. </a:t>
            </a:r>
            <a:endParaRPr lang="en-US" b="1" i="1" dirty="0"/>
          </a:p>
          <a:p>
            <a:pPr algn="just"/>
            <a:r>
              <a:rPr lang="en-US" sz="1800" dirty="0"/>
              <a:t>Basis of revaluation are stated below:</a:t>
            </a:r>
          </a:p>
          <a:p>
            <a:pPr algn="just"/>
            <a:endParaRPr lang="en-US" dirty="0"/>
          </a:p>
          <a:p>
            <a:pPr algn="just"/>
            <a:endParaRPr lang="en-US" sz="1800" dirty="0"/>
          </a:p>
          <a:p>
            <a:endParaRPr lang="en-US" sz="1800" dirty="0"/>
          </a:p>
          <a:p>
            <a:endParaRPr lang="en-US" dirty="0"/>
          </a:p>
          <a:p>
            <a:endParaRPr lang="en-US" dirty="0"/>
          </a:p>
          <a:p>
            <a:endParaRPr lang="en-US" dirty="0"/>
          </a:p>
          <a:p>
            <a:endParaRPr lang="en-US" dirty="0"/>
          </a:p>
        </p:txBody>
      </p:sp>
      <p:graphicFrame>
        <p:nvGraphicFramePr>
          <p:cNvPr id="36" name="Diagram 35">
            <a:extLst>
              <a:ext uri="{FF2B5EF4-FFF2-40B4-BE49-F238E27FC236}">
                <a16:creationId xmlns:a16="http://schemas.microsoft.com/office/drawing/2014/main" id="{6E2C0847-6B9B-479C-A0E0-83AA4B761023}"/>
              </a:ext>
            </a:extLst>
          </p:cNvPr>
          <p:cNvGraphicFramePr/>
          <p:nvPr>
            <p:extLst>
              <p:ext uri="{D42A27DB-BD31-4B8C-83A1-F6EECF244321}">
                <p14:modId xmlns:p14="http://schemas.microsoft.com/office/powerpoint/2010/main" val="2968667965"/>
              </p:ext>
            </p:extLst>
          </p:nvPr>
        </p:nvGraphicFramePr>
        <p:xfrm>
          <a:off x="405267" y="2516954"/>
          <a:ext cx="6359090" cy="1702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a:extLst>
              <a:ext uri="{FF2B5EF4-FFF2-40B4-BE49-F238E27FC236}">
                <a16:creationId xmlns:a16="http://schemas.microsoft.com/office/drawing/2014/main" id="{5AE3AB82-FA5F-4C3F-9564-BB8DBC6225DD}"/>
              </a:ext>
            </a:extLst>
          </p:cNvPr>
          <p:cNvSpPr txBox="1"/>
          <p:nvPr/>
        </p:nvSpPr>
        <p:spPr>
          <a:xfrm>
            <a:off x="665149" y="4832429"/>
            <a:ext cx="10048676" cy="1092607"/>
          </a:xfrm>
          <a:prstGeom prst="rect">
            <a:avLst/>
          </a:prstGeom>
          <a:noFill/>
        </p:spPr>
        <p:txBody>
          <a:bodyPr wrap="square" lIns="0" tIns="0" rIns="0" bIns="0" rtlCol="0" anchor="t">
            <a:spAutoFit/>
          </a:bodyPr>
          <a:lstStyle/>
          <a:p>
            <a:pPr>
              <a:spcBef>
                <a:spcPts val="600"/>
              </a:spcBef>
              <a:buSzPct val="100000"/>
            </a:pPr>
            <a:r>
              <a:rPr lang="en-US" sz="1400" b="1" dirty="0">
                <a:solidFill>
                  <a:srgbClr val="92D050"/>
                </a:solidFill>
              </a:rPr>
              <a:t>Example: </a:t>
            </a:r>
            <a:endParaRPr lang="en-US" sz="1400" dirty="0">
              <a:solidFill>
                <a:srgbClr val="92D050"/>
              </a:solidFill>
            </a:endParaRPr>
          </a:p>
          <a:p>
            <a:pPr>
              <a:spcBef>
                <a:spcPts val="600"/>
              </a:spcBef>
              <a:buSzPct val="100000"/>
            </a:pPr>
            <a:r>
              <a:rPr lang="en-US" sz="1400" b="1" dirty="0">
                <a:solidFill>
                  <a:srgbClr val="313131"/>
                </a:solidFill>
              </a:rPr>
              <a:t>Before Revaluation</a:t>
            </a:r>
            <a:r>
              <a:rPr lang="en-US" sz="1400" dirty="0">
                <a:solidFill>
                  <a:srgbClr val="313131"/>
                </a:solidFill>
              </a:rPr>
              <a:t> : Asset Cost - $ 1000; Accumulated Depreciation - $100; Net Book Value - $ 900.</a:t>
            </a:r>
          </a:p>
          <a:p>
            <a:pPr>
              <a:spcBef>
                <a:spcPts val="600"/>
              </a:spcBef>
              <a:buSzPct val="100000"/>
            </a:pPr>
            <a:r>
              <a:rPr lang="en-US" sz="1400" dirty="0">
                <a:solidFill>
                  <a:srgbClr val="313131"/>
                </a:solidFill>
              </a:rPr>
              <a:t>Cost of the asset is revalued by 10%</a:t>
            </a:r>
          </a:p>
          <a:p>
            <a:pPr>
              <a:spcBef>
                <a:spcPts val="600"/>
              </a:spcBef>
              <a:buSzPct val="100000"/>
            </a:pPr>
            <a:r>
              <a:rPr lang="en-US" sz="1400" b="1" dirty="0">
                <a:solidFill>
                  <a:srgbClr val="313131"/>
                </a:solidFill>
              </a:rPr>
              <a:t>After Revaluation</a:t>
            </a:r>
            <a:r>
              <a:rPr lang="en-US" sz="1400" dirty="0">
                <a:solidFill>
                  <a:srgbClr val="313131"/>
                </a:solidFill>
              </a:rPr>
              <a:t> : Asset Cost - $ 1100; Accumulated Depreciation - $ 110; Net Book Value - $ 990; Revaluation Reserve - $ 90</a:t>
            </a:r>
            <a:endParaRPr lang="en-US" sz="1400" dirty="0">
              <a:solidFill>
                <a:srgbClr val="313131"/>
              </a:solidFill>
              <a:cs typeface="Calibri"/>
            </a:endParaRPr>
          </a:p>
        </p:txBody>
      </p:sp>
      <p:sp>
        <p:nvSpPr>
          <p:cNvPr id="8" name="Title 9">
            <a:extLst>
              <a:ext uri="{FF2B5EF4-FFF2-40B4-BE49-F238E27FC236}">
                <a16:creationId xmlns:a16="http://schemas.microsoft.com/office/drawing/2014/main" id="{C4B9D845-AB34-43AA-BB23-94BDF706701E}"/>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Revaluation</a:t>
            </a:r>
          </a:p>
        </p:txBody>
      </p:sp>
      <p:sp>
        <p:nvSpPr>
          <p:cNvPr id="9" name="Text Placeholder 29">
            <a:extLst>
              <a:ext uri="{FF2B5EF4-FFF2-40B4-BE49-F238E27FC236}">
                <a16:creationId xmlns:a16="http://schemas.microsoft.com/office/drawing/2014/main" id="{3CFA6F09-AA4B-467C-B27B-E55B93F120D8}"/>
              </a:ext>
            </a:extLst>
          </p:cNvPr>
          <p:cNvSpPr txBox="1">
            <a:spLocks/>
          </p:cNvSpPr>
          <p:nvPr/>
        </p:nvSpPr>
        <p:spPr>
          <a:xfrm>
            <a:off x="8467763" y="2222841"/>
            <a:ext cx="2886037" cy="137274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0"/>
              </a:spcAft>
            </a:pPr>
            <a:r>
              <a:rPr lang="en-US" b="1" i="1" dirty="0"/>
              <a:t>Revaluation of an asset is a local requirement for the following countries: </a:t>
            </a:r>
          </a:p>
          <a:p>
            <a:pPr marL="285750" indent="-285750" algn="just">
              <a:spcAft>
                <a:spcPts val="0"/>
              </a:spcAft>
              <a:buFont typeface="Wingdings" panose="05000000000000000000" pitchFamily="2" charset="2"/>
              <a:buChar char="Ø"/>
            </a:pPr>
            <a:r>
              <a:rPr lang="en-US" b="1" i="1" dirty="0"/>
              <a:t>Austria </a:t>
            </a:r>
          </a:p>
          <a:p>
            <a:pPr marL="285750" indent="-285750" algn="just">
              <a:spcAft>
                <a:spcPts val="0"/>
              </a:spcAft>
              <a:buFont typeface="Wingdings" panose="05000000000000000000" pitchFamily="2" charset="2"/>
              <a:buChar char="Ø"/>
            </a:pPr>
            <a:r>
              <a:rPr lang="en-US" b="1" i="1" dirty="0"/>
              <a:t>Finland</a:t>
            </a:r>
          </a:p>
          <a:p>
            <a:pPr marL="285750" indent="-285750" algn="just">
              <a:spcAft>
                <a:spcPts val="0"/>
              </a:spcAft>
              <a:buFont typeface="Wingdings" panose="05000000000000000000" pitchFamily="2" charset="2"/>
              <a:buChar char="Ø"/>
            </a:pPr>
            <a:r>
              <a:rPr lang="en-US" b="1" i="1" dirty="0"/>
              <a:t>Germany</a:t>
            </a:r>
          </a:p>
          <a:p>
            <a:pPr marL="285750" indent="-285750" algn="just">
              <a:spcAft>
                <a:spcPts val="0"/>
              </a:spcAft>
              <a:buFont typeface="Wingdings" panose="05000000000000000000" pitchFamily="2" charset="2"/>
              <a:buChar char="Ø"/>
            </a:pPr>
            <a:r>
              <a:rPr lang="en-US" b="1" i="1" dirty="0"/>
              <a:t>Israel</a:t>
            </a:r>
          </a:p>
          <a:p>
            <a:pPr marL="285750" indent="-285750" algn="just">
              <a:spcAft>
                <a:spcPts val="0"/>
              </a:spcAft>
              <a:buFont typeface="Wingdings" panose="05000000000000000000" pitchFamily="2" charset="2"/>
              <a:buChar char="Ø"/>
            </a:pPr>
            <a:r>
              <a:rPr lang="en-US" b="1" i="1" dirty="0"/>
              <a:t>Poland</a:t>
            </a:r>
          </a:p>
          <a:p>
            <a:pPr marL="285750" indent="-285750" algn="just">
              <a:spcAft>
                <a:spcPts val="0"/>
              </a:spcAft>
              <a:buFont typeface="Wingdings" panose="05000000000000000000" pitchFamily="2" charset="2"/>
              <a:buChar char="Ø"/>
            </a:pPr>
            <a:r>
              <a:rPr lang="en-US" b="1" i="1" dirty="0"/>
              <a:t>UK</a:t>
            </a:r>
          </a:p>
          <a:p>
            <a:pPr marL="285750" indent="-285750" algn="just">
              <a:spcAft>
                <a:spcPts val="0"/>
              </a:spcAft>
              <a:buFont typeface="Wingdings" panose="05000000000000000000" pitchFamily="2" charset="2"/>
              <a:buChar char="Ø"/>
            </a:pPr>
            <a:r>
              <a:rPr lang="en-US" b="1" i="1" dirty="0"/>
              <a:t>Australia</a:t>
            </a:r>
          </a:p>
          <a:p>
            <a:pPr algn="just"/>
            <a:endParaRPr lang="en-US" dirty="0"/>
          </a:p>
          <a:p>
            <a:pPr algn="just"/>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71873310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4" name="TextBox 3">
            <a:extLst>
              <a:ext uri="{FF2B5EF4-FFF2-40B4-BE49-F238E27FC236}">
                <a16:creationId xmlns:a16="http://schemas.microsoft.com/office/drawing/2014/main" id="{2BB1C4C3-AA05-1E3D-1DB4-3EE733D8EF52}"/>
              </a:ext>
            </a:extLst>
          </p:cNvPr>
          <p:cNvSpPr txBox="1"/>
          <p:nvPr/>
        </p:nvSpPr>
        <p:spPr>
          <a:xfrm>
            <a:off x="286902" y="1867934"/>
            <a:ext cx="600622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solidFill>
                  <a:srgbClr val="003DA5"/>
                </a:solidFill>
                <a:cs typeface="Arial"/>
              </a:rPr>
              <a:t> </a:t>
            </a:r>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81405"/>
            <a:ext cx="11188700" cy="717198"/>
          </a:xfrm>
        </p:spPr>
        <p:txBody>
          <a:bodyPr vert="horz" lIns="0" tIns="0" rIns="0" bIns="0" rtlCol="0" anchor="t">
            <a:noAutofit/>
          </a:bodyPr>
          <a:lstStyle/>
          <a:p>
            <a:r>
              <a:rPr lang="en-US" dirty="0">
                <a:cs typeface="Calibri Light"/>
              </a:rPr>
              <a:t>An asset is impaired when the book value of the asset exceeds its recoverable value. An asset must be evaluated for impairment periodically in accordance with the local accounting requirements of the countries</a:t>
            </a:r>
            <a:endParaRPr lang="en-US" b="1" i="1" dirty="0">
              <a:solidFill>
                <a:srgbClr val="DA291C"/>
              </a:solidFill>
              <a:cs typeface="Calibri Light"/>
            </a:endParaRPr>
          </a:p>
        </p:txBody>
      </p:sp>
      <p:sp>
        <p:nvSpPr>
          <p:cNvPr id="6" name="Title 9">
            <a:extLst>
              <a:ext uri="{FF2B5EF4-FFF2-40B4-BE49-F238E27FC236}">
                <a16:creationId xmlns:a16="http://schemas.microsoft.com/office/drawing/2014/main" id="{FC2A170C-4DB6-4DDA-8F68-4624E1827B9F}"/>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Impairments</a:t>
            </a:r>
          </a:p>
        </p:txBody>
      </p:sp>
      <p:sp>
        <p:nvSpPr>
          <p:cNvPr id="9" name="TextBox 8">
            <a:extLst>
              <a:ext uri="{FF2B5EF4-FFF2-40B4-BE49-F238E27FC236}">
                <a16:creationId xmlns:a16="http://schemas.microsoft.com/office/drawing/2014/main" id="{982A7C1F-71F2-4DB1-9DF1-7E1BD012AEC4}"/>
              </a:ext>
            </a:extLst>
          </p:cNvPr>
          <p:cNvSpPr txBox="1"/>
          <p:nvPr/>
        </p:nvSpPr>
        <p:spPr>
          <a:xfrm>
            <a:off x="501650" y="1928263"/>
            <a:ext cx="10621840" cy="3967689"/>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nSpc>
                <a:spcPct val="150000"/>
              </a:lnSpc>
            </a:pPr>
            <a:r>
              <a:rPr lang="en-US" sz="1400" dirty="0">
                <a:solidFill>
                  <a:schemeClr val="tx1"/>
                </a:solidFill>
                <a:cs typeface="Calibri Light"/>
              </a:rPr>
              <a:t>If there is any indication of impairment, then the impairment loss is to be recognized by:</a:t>
            </a:r>
          </a:p>
          <a:p>
            <a:pPr marL="285750" indent="-285750">
              <a:lnSpc>
                <a:spcPct val="150000"/>
              </a:lnSpc>
              <a:buFont typeface="Wingdings" panose="05000000000000000000" pitchFamily="2" charset="2"/>
              <a:buChar char="q"/>
            </a:pPr>
            <a:r>
              <a:rPr lang="en-US" sz="1400" dirty="0">
                <a:solidFill>
                  <a:schemeClr val="tx1"/>
                </a:solidFill>
                <a:cs typeface="Calibri Light"/>
              </a:rPr>
              <a:t>Estimating the recoverable value of the asset.</a:t>
            </a:r>
          </a:p>
          <a:p>
            <a:pPr marL="285750" indent="-285750">
              <a:lnSpc>
                <a:spcPct val="150000"/>
              </a:lnSpc>
              <a:buFont typeface="Wingdings" panose="05000000000000000000" pitchFamily="2" charset="2"/>
              <a:buChar char="q"/>
            </a:pPr>
            <a:r>
              <a:rPr lang="en-US" sz="1400" dirty="0">
                <a:solidFill>
                  <a:schemeClr val="tx1"/>
                </a:solidFill>
                <a:cs typeface="Calibri Light"/>
              </a:rPr>
              <a:t>If the recoverable value of the asset is less than its book value, reduce the carrying amount of the asset to its recoverable value.</a:t>
            </a:r>
          </a:p>
          <a:p>
            <a:pPr marL="285750" indent="-285750">
              <a:lnSpc>
                <a:spcPct val="150000"/>
              </a:lnSpc>
              <a:buFont typeface="Arial"/>
              <a:buChar char="•"/>
            </a:pPr>
            <a:endParaRPr lang="en-US" sz="1400" dirty="0">
              <a:cs typeface="Calibri Light"/>
            </a:endParaRPr>
          </a:p>
          <a:p>
            <a:pPr>
              <a:lnSpc>
                <a:spcPct val="150000"/>
              </a:lnSpc>
            </a:pPr>
            <a:r>
              <a:rPr lang="en-US" sz="1400" b="1" dirty="0">
                <a:solidFill>
                  <a:srgbClr val="86BC25"/>
                </a:solidFill>
                <a:cs typeface="Calibri Light"/>
              </a:rPr>
              <a:t>Example:</a:t>
            </a:r>
          </a:p>
          <a:p>
            <a:pPr>
              <a:lnSpc>
                <a:spcPct val="150000"/>
              </a:lnSpc>
            </a:pPr>
            <a:r>
              <a:rPr lang="en-US" sz="1400" dirty="0">
                <a:solidFill>
                  <a:schemeClr val="tx1"/>
                </a:solidFill>
                <a:cs typeface="Calibri Light"/>
              </a:rPr>
              <a:t>Cost of the Asset: $90,000</a:t>
            </a:r>
          </a:p>
          <a:p>
            <a:pPr>
              <a:lnSpc>
                <a:spcPct val="150000"/>
              </a:lnSpc>
            </a:pPr>
            <a:r>
              <a:rPr lang="en-US" sz="1400" dirty="0">
                <a:cs typeface="Calibri Light"/>
              </a:rPr>
              <a:t>Depreciation per annum: $5,000</a:t>
            </a:r>
          </a:p>
          <a:p>
            <a:pPr>
              <a:lnSpc>
                <a:spcPct val="150000"/>
              </a:lnSpc>
            </a:pPr>
            <a:r>
              <a:rPr lang="en-US" sz="1400" dirty="0">
                <a:cs typeface="Calibri Light"/>
              </a:rPr>
              <a:t>Net Book Value of the Asset after 2 years: $80,000</a:t>
            </a:r>
          </a:p>
          <a:p>
            <a:pPr>
              <a:lnSpc>
                <a:spcPct val="150000"/>
              </a:lnSpc>
            </a:pPr>
            <a:r>
              <a:rPr lang="en-US" sz="1400" dirty="0">
                <a:solidFill>
                  <a:schemeClr val="tx1"/>
                </a:solidFill>
                <a:cs typeface="Calibri Light"/>
              </a:rPr>
              <a:t>Value in Use (Recoverable Value) : $70,000</a:t>
            </a:r>
          </a:p>
          <a:p>
            <a:pPr>
              <a:lnSpc>
                <a:spcPct val="150000"/>
              </a:lnSpc>
            </a:pPr>
            <a:r>
              <a:rPr lang="en-US" sz="1400" dirty="0">
                <a:cs typeface="Calibri Light"/>
              </a:rPr>
              <a:t>Impairment loss to be accounted for: $10,000</a:t>
            </a:r>
          </a:p>
          <a:p>
            <a:pPr>
              <a:lnSpc>
                <a:spcPct val="150000"/>
              </a:lnSpc>
            </a:pPr>
            <a:r>
              <a:rPr lang="en-US" sz="1400" dirty="0">
                <a:solidFill>
                  <a:schemeClr val="tx1"/>
                </a:solidFill>
                <a:cs typeface="Calibri Light"/>
              </a:rPr>
              <a:t>Revised Asset Value: $70,000</a:t>
            </a:r>
          </a:p>
          <a:p>
            <a:pPr>
              <a:lnSpc>
                <a:spcPct val="150000"/>
              </a:lnSpc>
            </a:pPr>
            <a:endParaRPr lang="en-US" sz="1400" dirty="0">
              <a:latin typeface="+mj-lt"/>
              <a:ea typeface="Noto Sans"/>
              <a:cs typeface="Noto Sans"/>
            </a:endParaRPr>
          </a:p>
        </p:txBody>
      </p:sp>
      <p:sp>
        <p:nvSpPr>
          <p:cNvPr id="8" name="Text Placeholder 29">
            <a:extLst>
              <a:ext uri="{FF2B5EF4-FFF2-40B4-BE49-F238E27FC236}">
                <a16:creationId xmlns:a16="http://schemas.microsoft.com/office/drawing/2014/main" id="{6D831C81-9220-4FA4-9B76-51B70CEA0D52}"/>
              </a:ext>
            </a:extLst>
          </p:cNvPr>
          <p:cNvSpPr txBox="1">
            <a:spLocks/>
          </p:cNvSpPr>
          <p:nvPr/>
        </p:nvSpPr>
        <p:spPr>
          <a:xfrm>
            <a:off x="8919175" y="3182210"/>
            <a:ext cx="2886037" cy="137274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Aft>
                <a:spcPts val="0"/>
              </a:spcAft>
            </a:pPr>
            <a:r>
              <a:rPr lang="en-US" b="1" i="1" dirty="0"/>
              <a:t>Impairment of an asset is a local requirement for the following countries: </a:t>
            </a:r>
          </a:p>
          <a:p>
            <a:pPr marL="285750" indent="-285750" algn="just">
              <a:spcAft>
                <a:spcPts val="0"/>
              </a:spcAft>
              <a:buFont typeface="Wingdings" panose="05000000000000000000" pitchFamily="2" charset="2"/>
              <a:buChar char="Ø"/>
            </a:pPr>
            <a:r>
              <a:rPr lang="en-US" b="1" i="1" dirty="0"/>
              <a:t>Austria </a:t>
            </a:r>
          </a:p>
          <a:p>
            <a:pPr marL="285750" indent="-285750" algn="just">
              <a:spcAft>
                <a:spcPts val="0"/>
              </a:spcAft>
              <a:buFont typeface="Wingdings" panose="05000000000000000000" pitchFamily="2" charset="2"/>
              <a:buChar char="Ø"/>
            </a:pPr>
            <a:r>
              <a:rPr lang="en-US" b="1" i="1" dirty="0"/>
              <a:t>Romania</a:t>
            </a:r>
          </a:p>
          <a:p>
            <a:pPr marL="285750" indent="-285750" algn="just">
              <a:spcAft>
                <a:spcPts val="0"/>
              </a:spcAft>
              <a:buFont typeface="Wingdings" panose="05000000000000000000" pitchFamily="2" charset="2"/>
              <a:buChar char="Ø"/>
            </a:pPr>
            <a:r>
              <a:rPr lang="en-US" b="1" i="1" dirty="0"/>
              <a:t>Switzerland</a:t>
            </a:r>
          </a:p>
          <a:p>
            <a:pPr marL="285750" indent="-285750" algn="just">
              <a:spcAft>
                <a:spcPts val="0"/>
              </a:spcAft>
              <a:buFont typeface="Wingdings" panose="05000000000000000000" pitchFamily="2" charset="2"/>
              <a:buChar char="Ø"/>
            </a:pPr>
            <a:r>
              <a:rPr lang="en-US" b="1" i="1" dirty="0"/>
              <a:t>Finland</a:t>
            </a:r>
          </a:p>
          <a:p>
            <a:pPr marL="285750" indent="-285750" algn="just">
              <a:spcAft>
                <a:spcPts val="0"/>
              </a:spcAft>
              <a:buFont typeface="Wingdings" panose="05000000000000000000" pitchFamily="2" charset="2"/>
              <a:buChar char="Ø"/>
            </a:pPr>
            <a:r>
              <a:rPr lang="en-US" b="1" i="1" dirty="0"/>
              <a:t>Germany</a:t>
            </a:r>
          </a:p>
          <a:p>
            <a:pPr marL="285750" indent="-285750" algn="just">
              <a:spcAft>
                <a:spcPts val="0"/>
              </a:spcAft>
              <a:buFont typeface="Wingdings" panose="05000000000000000000" pitchFamily="2" charset="2"/>
              <a:buChar char="Ø"/>
            </a:pPr>
            <a:r>
              <a:rPr lang="en-US" b="1" i="1" dirty="0"/>
              <a:t>Israel</a:t>
            </a:r>
          </a:p>
          <a:p>
            <a:pPr marL="285750" indent="-285750" algn="just">
              <a:spcAft>
                <a:spcPts val="0"/>
              </a:spcAft>
              <a:buFont typeface="Wingdings" panose="05000000000000000000" pitchFamily="2" charset="2"/>
              <a:buChar char="Ø"/>
            </a:pPr>
            <a:r>
              <a:rPr lang="en-US" b="1" i="1" dirty="0"/>
              <a:t>Poland</a:t>
            </a:r>
          </a:p>
          <a:p>
            <a:pPr marL="285750" indent="-285750" algn="just">
              <a:spcAft>
                <a:spcPts val="0"/>
              </a:spcAft>
              <a:buFont typeface="Wingdings" panose="05000000000000000000" pitchFamily="2" charset="2"/>
              <a:buChar char="Ø"/>
            </a:pPr>
            <a:r>
              <a:rPr lang="en-US" b="1" i="1" dirty="0"/>
              <a:t>UK</a:t>
            </a:r>
          </a:p>
          <a:p>
            <a:pPr marL="285750" indent="-285750" algn="just">
              <a:spcAft>
                <a:spcPts val="0"/>
              </a:spcAft>
              <a:buFont typeface="Wingdings" panose="05000000000000000000" pitchFamily="2" charset="2"/>
              <a:buChar char="Ø"/>
            </a:pPr>
            <a:r>
              <a:rPr lang="en-US" b="1" i="1" dirty="0"/>
              <a:t>Australia</a:t>
            </a:r>
          </a:p>
          <a:p>
            <a:pPr algn="just"/>
            <a:endParaRPr lang="en-US" dirty="0"/>
          </a:p>
          <a:p>
            <a:pPr algn="just"/>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569964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656785"/>
            <a:ext cx="11188700" cy="757255"/>
          </a:xfrm>
        </p:spPr>
        <p:txBody>
          <a:bodyPr/>
          <a:lstStyle/>
          <a:p>
            <a:r>
              <a:rPr lang="en-US" dirty="0"/>
              <a:t>An asset may be required to be transferred within the organization as per business needs which is covered under Oracle Cloud Fixed Assets as under:</a:t>
            </a:r>
          </a:p>
          <a:p>
            <a:endParaRPr lang="en-US" dirty="0"/>
          </a:p>
          <a:p>
            <a:endParaRPr lang="en-US" dirty="0"/>
          </a:p>
          <a:p>
            <a:endParaRPr lang="en-US" dirty="0"/>
          </a:p>
        </p:txBody>
      </p:sp>
      <p:sp>
        <p:nvSpPr>
          <p:cNvPr id="3" name="Rectangle 2">
            <a:extLst>
              <a:ext uri="{FF2B5EF4-FFF2-40B4-BE49-F238E27FC236}">
                <a16:creationId xmlns:a16="http://schemas.microsoft.com/office/drawing/2014/main" id="{265FE96A-9787-4F8B-AA19-2DC375004F48}"/>
              </a:ext>
            </a:extLst>
          </p:cNvPr>
          <p:cNvSpPr/>
          <p:nvPr/>
        </p:nvSpPr>
        <p:spPr>
          <a:xfrm>
            <a:off x="2032000" y="1844966"/>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5" name="Freeform: Shape 4">
            <a:extLst>
              <a:ext uri="{FF2B5EF4-FFF2-40B4-BE49-F238E27FC236}">
                <a16:creationId xmlns:a16="http://schemas.microsoft.com/office/drawing/2014/main" id="{6ACA6810-3136-4942-A880-7308CF6F5759}"/>
              </a:ext>
            </a:extLst>
          </p:cNvPr>
          <p:cNvSpPr/>
          <p:nvPr/>
        </p:nvSpPr>
        <p:spPr>
          <a:xfrm>
            <a:off x="2356927" y="1623566"/>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dirty="0"/>
              <a:t>Transfer within different departments of a legal entity </a:t>
            </a:r>
          </a:p>
        </p:txBody>
      </p:sp>
      <p:sp>
        <p:nvSpPr>
          <p:cNvPr id="6" name="Rectangle 5">
            <a:extLst>
              <a:ext uri="{FF2B5EF4-FFF2-40B4-BE49-F238E27FC236}">
                <a16:creationId xmlns:a16="http://schemas.microsoft.com/office/drawing/2014/main" id="{6CE765CA-DE10-460C-BC10-25E8F5CBDA41}"/>
              </a:ext>
            </a:extLst>
          </p:cNvPr>
          <p:cNvSpPr/>
          <p:nvPr/>
        </p:nvSpPr>
        <p:spPr>
          <a:xfrm>
            <a:off x="2032000" y="2525366"/>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0" name="Freeform: Shape 9">
            <a:extLst>
              <a:ext uri="{FF2B5EF4-FFF2-40B4-BE49-F238E27FC236}">
                <a16:creationId xmlns:a16="http://schemas.microsoft.com/office/drawing/2014/main" id="{A83270BD-99E8-487D-9F1A-C2AC9FB83B68}"/>
              </a:ext>
            </a:extLst>
          </p:cNvPr>
          <p:cNvSpPr/>
          <p:nvPr/>
        </p:nvSpPr>
        <p:spPr>
          <a:xfrm>
            <a:off x="2356927" y="2303966"/>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dirty="0"/>
              <a:t>Transfer to a different location in the same legal entity</a:t>
            </a:r>
          </a:p>
        </p:txBody>
      </p:sp>
      <p:sp>
        <p:nvSpPr>
          <p:cNvPr id="11" name="Rectangle 10">
            <a:extLst>
              <a:ext uri="{FF2B5EF4-FFF2-40B4-BE49-F238E27FC236}">
                <a16:creationId xmlns:a16="http://schemas.microsoft.com/office/drawing/2014/main" id="{AC79ABB6-01CC-4A96-86C7-204010ED20B5}"/>
              </a:ext>
            </a:extLst>
          </p:cNvPr>
          <p:cNvSpPr/>
          <p:nvPr/>
        </p:nvSpPr>
        <p:spPr>
          <a:xfrm>
            <a:off x="2032000" y="3205766"/>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3" name="Freeform: Shape 12">
            <a:extLst>
              <a:ext uri="{FF2B5EF4-FFF2-40B4-BE49-F238E27FC236}">
                <a16:creationId xmlns:a16="http://schemas.microsoft.com/office/drawing/2014/main" id="{ECB5CC04-09A8-4782-906B-5652998A1E8A}"/>
              </a:ext>
            </a:extLst>
          </p:cNvPr>
          <p:cNvSpPr/>
          <p:nvPr/>
        </p:nvSpPr>
        <p:spPr>
          <a:xfrm>
            <a:off x="2356927" y="2984366"/>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a:t>Transfer amongst two legal entities in the same country</a:t>
            </a:r>
          </a:p>
        </p:txBody>
      </p:sp>
      <p:sp>
        <p:nvSpPr>
          <p:cNvPr id="14" name="Rectangle 13">
            <a:extLst>
              <a:ext uri="{FF2B5EF4-FFF2-40B4-BE49-F238E27FC236}">
                <a16:creationId xmlns:a16="http://schemas.microsoft.com/office/drawing/2014/main" id="{177310FA-D34B-4D7A-B985-563586E42974}"/>
              </a:ext>
            </a:extLst>
          </p:cNvPr>
          <p:cNvSpPr/>
          <p:nvPr/>
        </p:nvSpPr>
        <p:spPr>
          <a:xfrm>
            <a:off x="2032000" y="3886166"/>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5" name="Freeform: Shape 14">
            <a:extLst>
              <a:ext uri="{FF2B5EF4-FFF2-40B4-BE49-F238E27FC236}">
                <a16:creationId xmlns:a16="http://schemas.microsoft.com/office/drawing/2014/main" id="{8C8396D1-E3C7-4D42-9053-DC0D197250BC}"/>
              </a:ext>
            </a:extLst>
          </p:cNvPr>
          <p:cNvSpPr/>
          <p:nvPr/>
        </p:nvSpPr>
        <p:spPr>
          <a:xfrm>
            <a:off x="2356927" y="3664766"/>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dirty="0">
                <a:solidFill>
                  <a:schemeClr val="bg1"/>
                </a:solidFill>
              </a:rPr>
              <a:t>Cross border transfers from one LE to another LE</a:t>
            </a:r>
          </a:p>
        </p:txBody>
      </p:sp>
      <p:sp>
        <p:nvSpPr>
          <p:cNvPr id="8" name="Title 9">
            <a:extLst>
              <a:ext uri="{FF2B5EF4-FFF2-40B4-BE49-F238E27FC236}">
                <a16:creationId xmlns:a16="http://schemas.microsoft.com/office/drawing/2014/main" id="{A3650E87-2F64-447D-95F8-2D5A1E8E9349}"/>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Transfers</a:t>
            </a:r>
          </a:p>
        </p:txBody>
      </p:sp>
      <p:sp>
        <p:nvSpPr>
          <p:cNvPr id="49" name="Rectangle 48">
            <a:extLst>
              <a:ext uri="{FF2B5EF4-FFF2-40B4-BE49-F238E27FC236}">
                <a16:creationId xmlns:a16="http://schemas.microsoft.com/office/drawing/2014/main" id="{B127B208-DF79-22BF-B565-A49339658118}"/>
              </a:ext>
            </a:extLst>
          </p:cNvPr>
          <p:cNvSpPr/>
          <p:nvPr/>
        </p:nvSpPr>
        <p:spPr bwMode="gray">
          <a:xfrm>
            <a:off x="9465923" y="1790271"/>
            <a:ext cx="2001747"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228600" indent="-228600">
              <a:lnSpc>
                <a:spcPct val="106000"/>
              </a:lnSpc>
              <a:buFont typeface="Arial" panose="020B0604020202020204" pitchFamily="34" charset="0"/>
              <a:buChar char="•"/>
            </a:pPr>
            <a:r>
              <a:rPr lang="en-US" sz="1050" b="1" dirty="0">
                <a:solidFill>
                  <a:srgbClr val="000000"/>
                </a:solidFill>
                <a:cs typeface="Calibri"/>
              </a:rPr>
              <a:t>What type of transfers happen in general course of business? Between  - Employees, Locations, Depreciation Expense Accounts</a:t>
            </a:r>
            <a:endParaRPr lang="en-US" b="1" dirty="0">
              <a:solidFill>
                <a:srgbClr val="000000"/>
              </a:solidFill>
              <a:cs typeface="Calibri"/>
            </a:endParaRPr>
          </a:p>
          <a:p>
            <a:pPr>
              <a:lnSpc>
                <a:spcPct val="106000"/>
              </a:lnSpc>
            </a:pPr>
            <a:endParaRPr lang="en-US" sz="1050" b="1" dirty="0">
              <a:solidFill>
                <a:srgbClr val="000000"/>
              </a:solidFill>
              <a:cs typeface="Calibri"/>
            </a:endParaRPr>
          </a:p>
        </p:txBody>
      </p:sp>
      <p:sp>
        <p:nvSpPr>
          <p:cNvPr id="51" name="Rectangle 50">
            <a:extLst>
              <a:ext uri="{FF2B5EF4-FFF2-40B4-BE49-F238E27FC236}">
                <a16:creationId xmlns:a16="http://schemas.microsoft.com/office/drawing/2014/main" id="{B0563B03-23D4-A496-A49F-BBFDECA22EF4}"/>
              </a:ext>
            </a:extLst>
          </p:cNvPr>
          <p:cNvSpPr/>
          <p:nvPr/>
        </p:nvSpPr>
        <p:spPr bwMode="gray">
          <a:xfrm>
            <a:off x="9694417" y="167629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
        <p:nvSpPr>
          <p:cNvPr id="22" name="Rectangle 21">
            <a:extLst>
              <a:ext uri="{FF2B5EF4-FFF2-40B4-BE49-F238E27FC236}">
                <a16:creationId xmlns:a16="http://schemas.microsoft.com/office/drawing/2014/main" id="{3F87A86D-ECB8-469B-A922-E7931EF0198C}"/>
              </a:ext>
            </a:extLst>
          </p:cNvPr>
          <p:cNvSpPr/>
          <p:nvPr/>
        </p:nvSpPr>
        <p:spPr>
          <a:xfrm>
            <a:off x="2006051" y="4566566"/>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3" name="Freeform: Shape 22">
            <a:extLst>
              <a:ext uri="{FF2B5EF4-FFF2-40B4-BE49-F238E27FC236}">
                <a16:creationId xmlns:a16="http://schemas.microsoft.com/office/drawing/2014/main" id="{E7E5678E-B03D-4DAE-A8ED-E6373E3B4090}"/>
              </a:ext>
            </a:extLst>
          </p:cNvPr>
          <p:cNvSpPr/>
          <p:nvPr/>
        </p:nvSpPr>
        <p:spPr>
          <a:xfrm>
            <a:off x="2330978" y="4345166"/>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dirty="0"/>
              <a:t>Transfer from one Employee to another Employee</a:t>
            </a:r>
          </a:p>
        </p:txBody>
      </p:sp>
      <p:sp>
        <p:nvSpPr>
          <p:cNvPr id="24" name="Rectangle 23">
            <a:extLst>
              <a:ext uri="{FF2B5EF4-FFF2-40B4-BE49-F238E27FC236}">
                <a16:creationId xmlns:a16="http://schemas.microsoft.com/office/drawing/2014/main" id="{0C519368-0010-42EF-8956-DCA5718E9434}"/>
              </a:ext>
            </a:extLst>
          </p:cNvPr>
          <p:cNvSpPr/>
          <p:nvPr/>
        </p:nvSpPr>
        <p:spPr>
          <a:xfrm>
            <a:off x="2006051" y="5337858"/>
            <a:ext cx="6498542" cy="378000"/>
          </a:xfrm>
          <a:prstGeom prst="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9B621CE3-FAC3-42CE-9776-696374B9B4C4}"/>
              </a:ext>
            </a:extLst>
          </p:cNvPr>
          <p:cNvSpPr/>
          <p:nvPr/>
        </p:nvSpPr>
        <p:spPr>
          <a:xfrm>
            <a:off x="2330978" y="5116458"/>
            <a:ext cx="4548979" cy="442800"/>
          </a:xfrm>
          <a:custGeom>
            <a:avLst/>
            <a:gdLst>
              <a:gd name="connsiteX0" fmla="*/ 0 w 4548979"/>
              <a:gd name="connsiteY0" fmla="*/ 73801 h 442800"/>
              <a:gd name="connsiteX1" fmla="*/ 73801 w 4548979"/>
              <a:gd name="connsiteY1" fmla="*/ 0 h 442800"/>
              <a:gd name="connsiteX2" fmla="*/ 4475178 w 4548979"/>
              <a:gd name="connsiteY2" fmla="*/ 0 h 442800"/>
              <a:gd name="connsiteX3" fmla="*/ 4548979 w 4548979"/>
              <a:gd name="connsiteY3" fmla="*/ 73801 h 442800"/>
              <a:gd name="connsiteX4" fmla="*/ 4548979 w 4548979"/>
              <a:gd name="connsiteY4" fmla="*/ 368999 h 442800"/>
              <a:gd name="connsiteX5" fmla="*/ 4475178 w 4548979"/>
              <a:gd name="connsiteY5" fmla="*/ 442800 h 442800"/>
              <a:gd name="connsiteX6" fmla="*/ 73801 w 4548979"/>
              <a:gd name="connsiteY6" fmla="*/ 442800 h 442800"/>
              <a:gd name="connsiteX7" fmla="*/ 0 w 4548979"/>
              <a:gd name="connsiteY7" fmla="*/ 368999 h 442800"/>
              <a:gd name="connsiteX8" fmla="*/ 0 w 4548979"/>
              <a:gd name="connsiteY8" fmla="*/ 73801 h 442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8979" h="442800">
                <a:moveTo>
                  <a:pt x="0" y="73801"/>
                </a:moveTo>
                <a:cubicBezTo>
                  <a:pt x="0" y="33042"/>
                  <a:pt x="33042" y="0"/>
                  <a:pt x="73801" y="0"/>
                </a:cubicBezTo>
                <a:lnTo>
                  <a:pt x="4475178" y="0"/>
                </a:lnTo>
                <a:cubicBezTo>
                  <a:pt x="4515937" y="0"/>
                  <a:pt x="4548979" y="33042"/>
                  <a:pt x="4548979" y="73801"/>
                </a:cubicBezTo>
                <a:lnTo>
                  <a:pt x="4548979" y="368999"/>
                </a:lnTo>
                <a:cubicBezTo>
                  <a:pt x="4548979" y="409758"/>
                  <a:pt x="4515937" y="442800"/>
                  <a:pt x="4475178" y="442800"/>
                </a:cubicBezTo>
                <a:lnTo>
                  <a:pt x="73801" y="442800"/>
                </a:lnTo>
                <a:cubicBezTo>
                  <a:pt x="33042" y="442800"/>
                  <a:pt x="0" y="409758"/>
                  <a:pt x="0" y="368999"/>
                </a:cubicBezTo>
                <a:lnTo>
                  <a:pt x="0" y="73801"/>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3557" tIns="21616" rIns="193557" bIns="21616" numCol="1" spcCol="1270" anchor="ctr" anchorCtr="0">
            <a:noAutofit/>
          </a:bodyPr>
          <a:lstStyle/>
          <a:p>
            <a:pPr marL="0" lvl="0" indent="0" algn="l" defTabSz="622300">
              <a:lnSpc>
                <a:spcPct val="90000"/>
              </a:lnSpc>
              <a:spcBef>
                <a:spcPct val="0"/>
              </a:spcBef>
              <a:spcAft>
                <a:spcPct val="35000"/>
              </a:spcAft>
              <a:buNone/>
            </a:pPr>
            <a:r>
              <a:rPr lang="en-US" sz="1400" kern="1200" dirty="0"/>
              <a:t>Transfer from one Expense Account to another</a:t>
            </a:r>
          </a:p>
        </p:txBody>
      </p:sp>
    </p:spTree>
    <p:extLst>
      <p:ext uri="{BB962C8B-B14F-4D97-AF65-F5344CB8AC3E}">
        <p14:creationId xmlns:p14="http://schemas.microsoft.com/office/powerpoint/2010/main" val="124687098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900" y="2649767"/>
            <a:ext cx="10418233" cy="680995"/>
          </a:xfrm>
        </p:spPr>
        <p:txBody>
          <a:bodyPr/>
          <a:lstStyle/>
          <a:p>
            <a:r>
              <a:rPr lang="en-US"/>
              <a:t>ASSETS RETIREMENT &amp; REINSTATEMENT</a:t>
            </a:r>
          </a:p>
        </p:txBody>
      </p:sp>
    </p:spTree>
    <p:extLst>
      <p:ext uri="{BB962C8B-B14F-4D97-AF65-F5344CB8AC3E}">
        <p14:creationId xmlns:p14="http://schemas.microsoft.com/office/powerpoint/2010/main" val="40979023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24828" y="1682346"/>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22270"/>
            <a:ext cx="11188700" cy="757255"/>
          </a:xfrm>
        </p:spPr>
        <p:txBody>
          <a:bodyPr/>
          <a:lstStyle/>
          <a:p>
            <a:endParaRPr lang="en-US"/>
          </a:p>
          <a:p>
            <a:endParaRPr lang="en-US"/>
          </a:p>
          <a:p>
            <a:endParaRPr lang="en-US"/>
          </a:p>
          <a:p>
            <a:endParaRPr lang="en-US"/>
          </a:p>
        </p:txBody>
      </p:sp>
      <p:sp>
        <p:nvSpPr>
          <p:cNvPr id="8" name="TextBox 7">
            <a:extLst>
              <a:ext uri="{FF2B5EF4-FFF2-40B4-BE49-F238E27FC236}">
                <a16:creationId xmlns:a16="http://schemas.microsoft.com/office/drawing/2014/main" id="{F443ADBF-96D9-4364-AC25-FBC2652B0BE6}"/>
              </a:ext>
            </a:extLst>
          </p:cNvPr>
          <p:cNvSpPr txBox="1"/>
          <p:nvPr/>
        </p:nvSpPr>
        <p:spPr>
          <a:xfrm>
            <a:off x="405912" y="1026444"/>
            <a:ext cx="11061758" cy="523220"/>
          </a:xfrm>
          <a:prstGeom prst="rect">
            <a:avLst/>
          </a:prstGeom>
          <a:noFill/>
        </p:spPr>
        <p:txBody>
          <a:bodyPr wrap="square" lIns="91440" tIns="45720" rIns="91440" bIns="45720" anchor="t">
            <a:spAutoFit/>
          </a:bodyPr>
          <a:lstStyle/>
          <a:p>
            <a:pPr algn="just"/>
            <a:r>
              <a:rPr lang="en-US" sz="1400" dirty="0">
                <a:ea typeface="Open Sans" panose="020B0606030504020204" pitchFamily="34" charset="0"/>
                <a:cs typeface="Open Sans" panose="020B0606030504020204" pitchFamily="34" charset="0"/>
              </a:rPr>
              <a:t>Retire an asset when it's no longer in service, for example, if it was stolen, lost, damaged, sold, or returned. When retiring an asset, you can retire an asset completely or you can retire part of an asset. </a:t>
            </a:r>
            <a:r>
              <a:rPr lang="en-US" sz="1400" dirty="0"/>
              <a:t>Oracle Cloud provides the following basis for retiring assets:</a:t>
            </a:r>
            <a:endParaRPr lang="en-US" sz="1400" dirty="0">
              <a:cs typeface="Calibri"/>
            </a:endParaRPr>
          </a:p>
        </p:txBody>
      </p:sp>
      <p:sp>
        <p:nvSpPr>
          <p:cNvPr id="10" name="Title 9">
            <a:extLst>
              <a:ext uri="{FF2B5EF4-FFF2-40B4-BE49-F238E27FC236}">
                <a16:creationId xmlns:a16="http://schemas.microsoft.com/office/drawing/2014/main" id="{B0639011-DD90-49E9-98C1-D11FC1EA2D7D}"/>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Retirement</a:t>
            </a:r>
          </a:p>
        </p:txBody>
      </p:sp>
      <p:sp>
        <p:nvSpPr>
          <p:cNvPr id="12" name="Text Placeholder 29">
            <a:extLst>
              <a:ext uri="{FF2B5EF4-FFF2-40B4-BE49-F238E27FC236}">
                <a16:creationId xmlns:a16="http://schemas.microsoft.com/office/drawing/2014/main" id="{9FCC141E-DED2-4EC5-A2F8-64DF46AF5DEC}"/>
              </a:ext>
            </a:extLst>
          </p:cNvPr>
          <p:cNvSpPr txBox="1">
            <a:spLocks/>
          </p:cNvSpPr>
          <p:nvPr/>
        </p:nvSpPr>
        <p:spPr>
          <a:xfrm>
            <a:off x="500664" y="656785"/>
            <a:ext cx="11188700" cy="43082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An asset can be retired after the end of its life cycle. </a:t>
            </a:r>
          </a:p>
        </p:txBody>
      </p:sp>
      <p:sp>
        <p:nvSpPr>
          <p:cNvPr id="13" name="TextBox 12">
            <a:extLst>
              <a:ext uri="{FF2B5EF4-FFF2-40B4-BE49-F238E27FC236}">
                <a16:creationId xmlns:a16="http://schemas.microsoft.com/office/drawing/2014/main" id="{5D810B7A-689C-4841-89B0-20F0673CC75B}"/>
              </a:ext>
            </a:extLst>
          </p:cNvPr>
          <p:cNvSpPr txBox="1"/>
          <p:nvPr/>
        </p:nvSpPr>
        <p:spPr>
          <a:xfrm>
            <a:off x="763506" y="3763940"/>
            <a:ext cx="7327197" cy="2477601"/>
          </a:xfrm>
          <a:prstGeom prst="rect">
            <a:avLst/>
          </a:prstGeom>
          <a:noFill/>
        </p:spPr>
        <p:txBody>
          <a:bodyPr wrap="square" lIns="0" tIns="0" rIns="0" bIns="0" rtlCol="0" anchor="t">
            <a:spAutoFit/>
          </a:bodyPr>
          <a:lstStyle/>
          <a:p>
            <a:pPr>
              <a:spcBef>
                <a:spcPts val="600"/>
              </a:spcBef>
              <a:buSzPct val="100000"/>
            </a:pPr>
            <a:r>
              <a:rPr lang="en-US" sz="1400" dirty="0">
                <a:solidFill>
                  <a:srgbClr val="313131"/>
                </a:solidFill>
                <a:cs typeface="Calibri"/>
              </a:rPr>
              <a:t>An asset can be either retired fully or partially. </a:t>
            </a:r>
          </a:p>
          <a:p>
            <a:pPr>
              <a:spcBef>
                <a:spcPts val="600"/>
              </a:spcBef>
              <a:buSzPct val="100000"/>
            </a:pPr>
            <a:r>
              <a:rPr lang="en-US" sz="1400" b="1" dirty="0">
                <a:solidFill>
                  <a:srgbClr val="86BC25"/>
                </a:solidFill>
                <a:cs typeface="Calibri"/>
              </a:rPr>
              <a:t>Example:</a:t>
            </a:r>
          </a:p>
          <a:p>
            <a:pPr>
              <a:spcBef>
                <a:spcPts val="600"/>
              </a:spcBef>
              <a:buSzPct val="100000"/>
            </a:pPr>
            <a:r>
              <a:rPr lang="en-US" sz="1400" dirty="0">
                <a:solidFill>
                  <a:srgbClr val="313131"/>
                </a:solidFill>
                <a:cs typeface="Calibri"/>
              </a:rPr>
              <a:t>Asset Cost: $10,000</a:t>
            </a:r>
          </a:p>
          <a:p>
            <a:pPr>
              <a:spcBef>
                <a:spcPts val="600"/>
              </a:spcBef>
              <a:buSzPct val="100000"/>
            </a:pPr>
            <a:r>
              <a:rPr lang="en-US" sz="1400" dirty="0">
                <a:solidFill>
                  <a:srgbClr val="313131"/>
                </a:solidFill>
                <a:cs typeface="Calibri"/>
              </a:rPr>
              <a:t>Net Book Value (NBV):  $8,000</a:t>
            </a:r>
          </a:p>
          <a:p>
            <a:pPr>
              <a:spcBef>
                <a:spcPts val="600"/>
              </a:spcBef>
              <a:buSzPct val="100000"/>
            </a:pPr>
            <a:r>
              <a:rPr lang="en-US" sz="1400" dirty="0">
                <a:solidFill>
                  <a:srgbClr val="313131"/>
                </a:solidFill>
                <a:cs typeface="Calibri"/>
              </a:rPr>
              <a:t>No. of Units: 2</a:t>
            </a:r>
          </a:p>
          <a:p>
            <a:pPr>
              <a:spcBef>
                <a:spcPts val="600"/>
              </a:spcBef>
              <a:buSzPct val="100000"/>
            </a:pPr>
            <a:r>
              <a:rPr lang="en-US" sz="1400" dirty="0">
                <a:solidFill>
                  <a:srgbClr val="313131"/>
                </a:solidFill>
                <a:cs typeface="Calibri"/>
              </a:rPr>
              <a:t>This asset can be retired in the following combinations:</a:t>
            </a:r>
          </a:p>
          <a:p>
            <a:pPr marL="342900" indent="-342900">
              <a:spcBef>
                <a:spcPts val="600"/>
              </a:spcBef>
              <a:buSzPct val="100000"/>
              <a:buFont typeface="+mj-lt"/>
              <a:buAutoNum type="arabicPeriod"/>
            </a:pPr>
            <a:r>
              <a:rPr lang="en-US" sz="1400" b="1" dirty="0">
                <a:solidFill>
                  <a:srgbClr val="313131"/>
                </a:solidFill>
                <a:cs typeface="Calibri"/>
              </a:rPr>
              <a:t>Full Retirement</a:t>
            </a:r>
            <a:r>
              <a:rPr lang="en-US" sz="1400" dirty="0">
                <a:solidFill>
                  <a:srgbClr val="313131"/>
                </a:solidFill>
                <a:cs typeface="Calibri"/>
              </a:rPr>
              <a:t> – Retiring the complete cost of $10,000 or both the units</a:t>
            </a:r>
          </a:p>
          <a:p>
            <a:pPr marL="342900" indent="-342900">
              <a:spcBef>
                <a:spcPts val="600"/>
              </a:spcBef>
              <a:buSzPct val="100000"/>
              <a:buFont typeface="+mj-lt"/>
              <a:buAutoNum type="arabicPeriod"/>
            </a:pPr>
            <a:r>
              <a:rPr lang="en-US" sz="1400" b="1" dirty="0">
                <a:solidFill>
                  <a:srgbClr val="313131"/>
                </a:solidFill>
                <a:cs typeface="Calibri"/>
              </a:rPr>
              <a:t>Partial Retirement</a:t>
            </a:r>
            <a:r>
              <a:rPr lang="en-US" sz="1400" dirty="0">
                <a:solidFill>
                  <a:srgbClr val="313131"/>
                </a:solidFill>
                <a:cs typeface="Calibri"/>
              </a:rPr>
              <a:t> – Retiring a portion of the asset cost or retiring 1 unit. The NBV is adjusted accordingly to spread across the remaining asset</a:t>
            </a:r>
          </a:p>
        </p:txBody>
      </p:sp>
      <p:sp>
        <p:nvSpPr>
          <p:cNvPr id="9" name="Rectangle 8">
            <a:extLst>
              <a:ext uri="{FF2B5EF4-FFF2-40B4-BE49-F238E27FC236}">
                <a16:creationId xmlns:a16="http://schemas.microsoft.com/office/drawing/2014/main" id="{A2C8FADD-EEC2-478E-9B3B-4A14874D7A0E}"/>
              </a:ext>
            </a:extLst>
          </p:cNvPr>
          <p:cNvSpPr/>
          <p:nvPr/>
        </p:nvSpPr>
        <p:spPr bwMode="gray">
          <a:xfrm>
            <a:off x="9465923" y="1790271"/>
            <a:ext cx="2001747"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marL="171450" indent="-171450">
              <a:lnSpc>
                <a:spcPct val="106000"/>
              </a:lnSpc>
              <a:buFont typeface="Arial" panose="020B0604020202020204" pitchFamily="34" charset="0"/>
              <a:buChar char="•"/>
            </a:pPr>
            <a:endParaRPr lang="en-US" sz="1050" b="1" dirty="0">
              <a:solidFill>
                <a:srgbClr val="000000"/>
              </a:solidFill>
              <a:cs typeface="Calibri"/>
            </a:endParaRPr>
          </a:p>
          <a:p>
            <a:pPr marL="228600" indent="-228600">
              <a:lnSpc>
                <a:spcPct val="106000"/>
              </a:lnSpc>
              <a:buFont typeface="Arial" panose="020B0604020202020204" pitchFamily="34" charset="0"/>
              <a:buChar char="•"/>
            </a:pPr>
            <a:r>
              <a:rPr lang="en-US" sz="1050" b="1" dirty="0">
                <a:solidFill>
                  <a:srgbClr val="000000"/>
                </a:solidFill>
                <a:cs typeface="Calibri"/>
              </a:rPr>
              <a:t>Is gain/loss recognized on all types of asset disposals?</a:t>
            </a:r>
          </a:p>
          <a:p>
            <a:pPr marL="228600" indent="-228600">
              <a:lnSpc>
                <a:spcPct val="106000"/>
              </a:lnSpc>
              <a:buFont typeface="Arial" panose="020B0604020202020204" pitchFamily="34" charset="0"/>
              <a:buChar char="•"/>
            </a:pPr>
            <a:r>
              <a:rPr lang="en-US" sz="1050" b="1" dirty="0">
                <a:solidFill>
                  <a:srgbClr val="000000"/>
                </a:solidFill>
                <a:cs typeface="Calibri"/>
              </a:rPr>
              <a:t>What kind of audit trail is expected for asset retirements/disposals?</a:t>
            </a:r>
            <a:endParaRPr lang="en-US" b="1" dirty="0">
              <a:solidFill>
                <a:srgbClr val="000000"/>
              </a:solidFill>
              <a:cs typeface="Calibri"/>
            </a:endParaRPr>
          </a:p>
          <a:p>
            <a:pPr>
              <a:lnSpc>
                <a:spcPct val="106000"/>
              </a:lnSpc>
            </a:pPr>
            <a:endParaRPr lang="en-US" sz="1050" b="1" dirty="0">
              <a:solidFill>
                <a:srgbClr val="000000"/>
              </a:solidFill>
              <a:cs typeface="Calibri"/>
            </a:endParaRPr>
          </a:p>
        </p:txBody>
      </p:sp>
      <p:sp>
        <p:nvSpPr>
          <p:cNvPr id="11" name="Rectangle 10">
            <a:extLst>
              <a:ext uri="{FF2B5EF4-FFF2-40B4-BE49-F238E27FC236}">
                <a16:creationId xmlns:a16="http://schemas.microsoft.com/office/drawing/2014/main" id="{40EDAB1B-B785-4CEC-8488-34D3B2C09108}"/>
              </a:ext>
            </a:extLst>
          </p:cNvPr>
          <p:cNvSpPr/>
          <p:nvPr/>
        </p:nvSpPr>
        <p:spPr bwMode="gray">
          <a:xfrm>
            <a:off x="9694417" y="167629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grpSp>
        <p:nvGrpSpPr>
          <p:cNvPr id="2" name="Group 1">
            <a:extLst>
              <a:ext uri="{FF2B5EF4-FFF2-40B4-BE49-F238E27FC236}">
                <a16:creationId xmlns:a16="http://schemas.microsoft.com/office/drawing/2014/main" id="{B3626A92-7BD1-4A0A-BE9C-1E8C963DC148}"/>
              </a:ext>
            </a:extLst>
          </p:cNvPr>
          <p:cNvGrpSpPr/>
          <p:nvPr/>
        </p:nvGrpSpPr>
        <p:grpSpPr>
          <a:xfrm>
            <a:off x="724330" y="1779713"/>
            <a:ext cx="7296606" cy="1528814"/>
            <a:chOff x="1984656" y="3834506"/>
            <a:chExt cx="7862979" cy="2061053"/>
          </a:xfrm>
        </p:grpSpPr>
        <p:sp>
          <p:nvSpPr>
            <p:cNvPr id="17" name="Rectangle 16">
              <a:extLst>
                <a:ext uri="{FF2B5EF4-FFF2-40B4-BE49-F238E27FC236}">
                  <a16:creationId xmlns:a16="http://schemas.microsoft.com/office/drawing/2014/main" id="{EEF5DAEA-0F3C-4866-AD57-23017B0B97FD}"/>
                </a:ext>
              </a:extLst>
            </p:cNvPr>
            <p:cNvSpPr/>
            <p:nvPr/>
          </p:nvSpPr>
          <p:spPr>
            <a:xfrm>
              <a:off x="3642848" y="3986592"/>
              <a:ext cx="2734155" cy="681398"/>
            </a:xfrm>
            <a:prstGeom prst="rect">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01600" h="133350"/>
              <a:bevelB w="44450" h="1143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Full Retirement</a:t>
              </a:r>
            </a:p>
          </p:txBody>
        </p:sp>
        <p:sp>
          <p:nvSpPr>
            <p:cNvPr id="18" name="Rectangle 17">
              <a:extLst>
                <a:ext uri="{FF2B5EF4-FFF2-40B4-BE49-F238E27FC236}">
                  <a16:creationId xmlns:a16="http://schemas.microsoft.com/office/drawing/2014/main" id="{3AF81E65-2D39-4C65-A0D6-725F94D4D805}"/>
                </a:ext>
              </a:extLst>
            </p:cNvPr>
            <p:cNvSpPr/>
            <p:nvPr/>
          </p:nvSpPr>
          <p:spPr>
            <a:xfrm>
              <a:off x="7018189" y="3986592"/>
              <a:ext cx="2734155" cy="681398"/>
            </a:xfrm>
            <a:prstGeom prst="rect">
              <a:avLst/>
            </a:prstGeom>
            <a:solidFill>
              <a:schemeClr val="accent6">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152400" h="1587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latin typeface="Open Sans" panose="020B0606030504020204" pitchFamily="34" charset="0"/>
                  <a:ea typeface="Open Sans" panose="020B0606030504020204" pitchFamily="34" charset="0"/>
                  <a:cs typeface="Open Sans" panose="020B0606030504020204" pitchFamily="34" charset="0"/>
                </a:rPr>
                <a:t>Partial Retirement</a:t>
              </a:r>
            </a:p>
          </p:txBody>
        </p:sp>
        <p:sp>
          <p:nvSpPr>
            <p:cNvPr id="19" name="Rectangle 18">
              <a:extLst>
                <a:ext uri="{FF2B5EF4-FFF2-40B4-BE49-F238E27FC236}">
                  <a16:creationId xmlns:a16="http://schemas.microsoft.com/office/drawing/2014/main" id="{E97A5A19-4FF5-4B04-B9F1-B4120E71BE2C}"/>
                </a:ext>
              </a:extLst>
            </p:cNvPr>
            <p:cNvSpPr/>
            <p:nvPr/>
          </p:nvSpPr>
          <p:spPr>
            <a:xfrm>
              <a:off x="3524641" y="5292544"/>
              <a:ext cx="1415328" cy="396871"/>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Units</a:t>
              </a:r>
            </a:p>
          </p:txBody>
        </p:sp>
        <p:sp>
          <p:nvSpPr>
            <p:cNvPr id="20" name="Rectangle 19">
              <a:extLst>
                <a:ext uri="{FF2B5EF4-FFF2-40B4-BE49-F238E27FC236}">
                  <a16:creationId xmlns:a16="http://schemas.microsoft.com/office/drawing/2014/main" id="{DEDBC7F8-8B42-4434-9B01-CC4D074EB9E5}"/>
                </a:ext>
              </a:extLst>
            </p:cNvPr>
            <p:cNvSpPr/>
            <p:nvPr/>
          </p:nvSpPr>
          <p:spPr>
            <a:xfrm>
              <a:off x="5114076" y="5292544"/>
              <a:ext cx="1415328" cy="396871"/>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rgbClr val="FFFFFF"/>
                  </a:solidFill>
                  <a:latin typeface="Open Sans" panose="020B0606030504020204" pitchFamily="34" charset="0"/>
                  <a:ea typeface="Open Sans" panose="020B0606030504020204" pitchFamily="34" charset="0"/>
                  <a:cs typeface="Open Sans" panose="020B0606030504020204" pitchFamily="34" charset="0"/>
                </a:rPr>
                <a:t>Cost</a:t>
              </a:r>
            </a:p>
          </p:txBody>
        </p:sp>
        <p:sp>
          <p:nvSpPr>
            <p:cNvPr id="21" name="Rectangle 20">
              <a:extLst>
                <a:ext uri="{FF2B5EF4-FFF2-40B4-BE49-F238E27FC236}">
                  <a16:creationId xmlns:a16="http://schemas.microsoft.com/office/drawing/2014/main" id="{F44881E6-63CA-4675-93B6-348D149496A0}"/>
                </a:ext>
              </a:extLst>
            </p:cNvPr>
            <p:cNvSpPr/>
            <p:nvPr/>
          </p:nvSpPr>
          <p:spPr>
            <a:xfrm>
              <a:off x="6866998" y="5292544"/>
              <a:ext cx="1415328" cy="396871"/>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Units</a:t>
              </a:r>
            </a:p>
          </p:txBody>
        </p:sp>
        <p:sp>
          <p:nvSpPr>
            <p:cNvPr id="22" name="Rounded Rectangle 11">
              <a:extLst>
                <a:ext uri="{FF2B5EF4-FFF2-40B4-BE49-F238E27FC236}">
                  <a16:creationId xmlns:a16="http://schemas.microsoft.com/office/drawing/2014/main" id="{2E429540-5835-4F3B-8A17-CC90F4ED15D9}"/>
                </a:ext>
              </a:extLst>
            </p:cNvPr>
            <p:cNvSpPr/>
            <p:nvPr/>
          </p:nvSpPr>
          <p:spPr>
            <a:xfrm>
              <a:off x="1984656" y="5086399"/>
              <a:ext cx="1365878" cy="809160"/>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ln w="0"/>
                  <a:solidFill>
                    <a:srgbClr val="002060"/>
                  </a:solidFill>
                  <a:effectLst>
                    <a:outerShdw blurRad="38100" dist="19050" dir="2700000" algn="tl" rotWithShape="0">
                      <a:schemeClr val="dk1">
                        <a:alpha val="40000"/>
                      </a:schemeClr>
                    </a:outerShdw>
                  </a:effectLst>
                  <a:latin typeface="Open Sans" panose="020B0606030504020204" pitchFamily="34" charset="0"/>
                  <a:ea typeface="Open Sans" panose="020B0606030504020204" pitchFamily="34" charset="0"/>
                  <a:cs typeface="Open Sans" panose="020B0606030504020204" pitchFamily="34" charset="0"/>
                </a:rPr>
                <a:t>Retirement </a:t>
              </a:r>
            </a:p>
            <a:p>
              <a:pPr algn="ctr"/>
              <a:r>
                <a:rPr lang="en-US" sz="1500" dirty="0">
                  <a:ln w="0"/>
                  <a:solidFill>
                    <a:srgbClr val="002060"/>
                  </a:solidFill>
                  <a:effectLst>
                    <a:outerShdw blurRad="38100" dist="19050" dir="2700000" algn="tl" rotWithShape="0">
                      <a:schemeClr val="dk1">
                        <a:alpha val="40000"/>
                      </a:schemeClr>
                    </a:outerShdw>
                  </a:effectLst>
                  <a:latin typeface="Open Sans" panose="020B0606030504020204" pitchFamily="34" charset="0"/>
                  <a:ea typeface="Open Sans" panose="020B0606030504020204" pitchFamily="34" charset="0"/>
                  <a:cs typeface="Open Sans" panose="020B0606030504020204" pitchFamily="34" charset="0"/>
                </a:rPr>
                <a:t>Basis</a:t>
              </a:r>
            </a:p>
          </p:txBody>
        </p:sp>
        <p:sp>
          <p:nvSpPr>
            <p:cNvPr id="23" name="Rounded Rectangle 12">
              <a:extLst>
                <a:ext uri="{FF2B5EF4-FFF2-40B4-BE49-F238E27FC236}">
                  <a16:creationId xmlns:a16="http://schemas.microsoft.com/office/drawing/2014/main" id="{11C1F7F2-B1B6-4B97-B8E3-4B3C881FE6D6}"/>
                </a:ext>
              </a:extLst>
            </p:cNvPr>
            <p:cNvSpPr/>
            <p:nvPr/>
          </p:nvSpPr>
          <p:spPr>
            <a:xfrm>
              <a:off x="1984656" y="3834506"/>
              <a:ext cx="1372900" cy="968635"/>
            </a:xfrm>
            <a:prstGeom prst="roundRect">
              <a:avLst/>
            </a:prstGeom>
            <a:ln w="28575"/>
          </p:spPr>
          <p:style>
            <a:lnRef idx="2">
              <a:schemeClr val="accent2"/>
            </a:lnRef>
            <a:fillRef idx="1">
              <a:schemeClr val="lt1"/>
            </a:fillRef>
            <a:effectRef idx="0">
              <a:schemeClr val="accent2"/>
            </a:effectRef>
            <a:fontRef idx="minor">
              <a:schemeClr val="dk1"/>
            </a:fontRef>
          </p:style>
          <p:txBody>
            <a:bodyPr rtlCol="0" anchor="ctr"/>
            <a:lstStyle/>
            <a:p>
              <a:pPr algn="ctr"/>
              <a:r>
                <a:rPr lang="en-US" sz="1500" dirty="0">
                  <a:ln w="0"/>
                  <a:solidFill>
                    <a:srgbClr val="002060"/>
                  </a:solidFill>
                  <a:effectLst>
                    <a:outerShdw blurRad="38100" dist="19050" dir="2700000" algn="tl" rotWithShape="0">
                      <a:schemeClr val="dk1">
                        <a:alpha val="40000"/>
                      </a:schemeClr>
                    </a:outerShdw>
                  </a:effectLst>
                  <a:latin typeface="Open Sans" panose="020B0606030504020204" pitchFamily="34" charset="0"/>
                  <a:ea typeface="Open Sans" panose="020B0606030504020204" pitchFamily="34" charset="0"/>
                  <a:cs typeface="Open Sans" panose="020B0606030504020204" pitchFamily="34" charset="0"/>
                </a:rPr>
                <a:t>Retirement </a:t>
              </a:r>
            </a:p>
            <a:p>
              <a:pPr algn="ctr"/>
              <a:r>
                <a:rPr lang="en-US" sz="1500" dirty="0">
                  <a:ln w="0"/>
                  <a:solidFill>
                    <a:srgbClr val="002060"/>
                  </a:solidFill>
                  <a:effectLst>
                    <a:outerShdw blurRad="38100" dist="19050" dir="2700000" algn="tl" rotWithShape="0">
                      <a:schemeClr val="dk1">
                        <a:alpha val="40000"/>
                      </a:schemeClr>
                    </a:outerShdw>
                  </a:effectLst>
                  <a:latin typeface="Open Sans" panose="020B0606030504020204" pitchFamily="34" charset="0"/>
                  <a:ea typeface="Open Sans" panose="020B0606030504020204" pitchFamily="34" charset="0"/>
                  <a:cs typeface="Open Sans" panose="020B0606030504020204" pitchFamily="34" charset="0"/>
                </a:rPr>
                <a:t>Type</a:t>
              </a:r>
            </a:p>
          </p:txBody>
        </p:sp>
        <p:cxnSp>
          <p:nvCxnSpPr>
            <p:cNvPr id="24" name="Elbow Connector 13">
              <a:extLst>
                <a:ext uri="{FF2B5EF4-FFF2-40B4-BE49-F238E27FC236}">
                  <a16:creationId xmlns:a16="http://schemas.microsoft.com/office/drawing/2014/main" id="{BA90F34A-E69F-4FBC-8970-EAD1D02B5A96}"/>
                </a:ext>
              </a:extLst>
            </p:cNvPr>
            <p:cNvCxnSpPr>
              <a:stCxn id="17" idx="2"/>
              <a:endCxn id="19" idx="0"/>
            </p:cNvCxnSpPr>
            <p:nvPr/>
          </p:nvCxnSpPr>
          <p:spPr>
            <a:xfrm rot="5400000">
              <a:off x="4308839" y="4591457"/>
              <a:ext cx="624554" cy="777621"/>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Elbow Connector 14">
              <a:extLst>
                <a:ext uri="{FF2B5EF4-FFF2-40B4-BE49-F238E27FC236}">
                  <a16:creationId xmlns:a16="http://schemas.microsoft.com/office/drawing/2014/main" id="{3E3639FB-B331-4CB4-8EA7-D702DDA668BE}"/>
                </a:ext>
              </a:extLst>
            </p:cNvPr>
            <p:cNvCxnSpPr>
              <a:stCxn id="17" idx="2"/>
              <a:endCxn id="20" idx="0"/>
            </p:cNvCxnSpPr>
            <p:nvPr/>
          </p:nvCxnSpPr>
          <p:spPr>
            <a:xfrm rot="16200000" flipH="1">
              <a:off x="5103556" y="4574360"/>
              <a:ext cx="624554" cy="811814"/>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Elbow Connector 15">
              <a:extLst>
                <a:ext uri="{FF2B5EF4-FFF2-40B4-BE49-F238E27FC236}">
                  <a16:creationId xmlns:a16="http://schemas.microsoft.com/office/drawing/2014/main" id="{B71A785B-6C08-43F3-95E2-0F39F6354126}"/>
                </a:ext>
              </a:extLst>
            </p:cNvPr>
            <p:cNvCxnSpPr>
              <a:stCxn id="18" idx="2"/>
              <a:endCxn id="21" idx="0"/>
            </p:cNvCxnSpPr>
            <p:nvPr/>
          </p:nvCxnSpPr>
          <p:spPr>
            <a:xfrm rot="5400000">
              <a:off x="7667688" y="4574965"/>
              <a:ext cx="624554" cy="81060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lbow Connector 16">
              <a:extLst>
                <a:ext uri="{FF2B5EF4-FFF2-40B4-BE49-F238E27FC236}">
                  <a16:creationId xmlns:a16="http://schemas.microsoft.com/office/drawing/2014/main" id="{F911663B-D419-43A1-A6EA-FCF7440E0F1C}"/>
                </a:ext>
              </a:extLst>
            </p:cNvPr>
            <p:cNvCxnSpPr>
              <a:cxnSpLocks/>
              <a:stCxn id="18" idx="2"/>
            </p:cNvCxnSpPr>
            <p:nvPr/>
          </p:nvCxnSpPr>
          <p:spPr>
            <a:xfrm rot="16200000" flipH="1">
              <a:off x="8489082" y="4564174"/>
              <a:ext cx="624554" cy="832185"/>
            </a:xfrm>
            <a:prstGeom prst="bentConnector3">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170D471-1D3C-4E73-8D98-62F8DBC565A3}"/>
                </a:ext>
              </a:extLst>
            </p:cNvPr>
            <p:cNvSpPr/>
            <p:nvPr/>
          </p:nvSpPr>
          <p:spPr>
            <a:xfrm>
              <a:off x="8432307" y="5292544"/>
              <a:ext cx="1415328" cy="396871"/>
            </a:xfrm>
            <a:prstGeom prst="rect">
              <a:avLst/>
            </a:prstGeo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Cost</a:t>
              </a:r>
            </a:p>
          </p:txBody>
        </p:sp>
      </p:grpSp>
    </p:spTree>
    <p:extLst>
      <p:ext uri="{BB962C8B-B14F-4D97-AF65-F5344CB8AC3E}">
        <p14:creationId xmlns:p14="http://schemas.microsoft.com/office/powerpoint/2010/main" val="426389611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4" name="TextBox 3">
            <a:extLst>
              <a:ext uri="{FF2B5EF4-FFF2-40B4-BE49-F238E27FC236}">
                <a16:creationId xmlns:a16="http://schemas.microsoft.com/office/drawing/2014/main" id="{2BB1C4C3-AA05-1E3D-1DB4-3EE733D8EF52}"/>
              </a:ext>
            </a:extLst>
          </p:cNvPr>
          <p:cNvSpPr txBox="1"/>
          <p:nvPr/>
        </p:nvSpPr>
        <p:spPr>
          <a:xfrm>
            <a:off x="286902" y="1867934"/>
            <a:ext cx="600622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solidFill>
                  <a:srgbClr val="003DA5"/>
                </a:solidFill>
                <a:cs typeface="Arial"/>
              </a:rPr>
              <a:t> </a:t>
            </a:r>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81405"/>
            <a:ext cx="11188700" cy="717198"/>
          </a:xfrm>
        </p:spPr>
        <p:txBody>
          <a:bodyPr vert="horz" lIns="0" tIns="0" rIns="0" bIns="0" rtlCol="0" anchor="t">
            <a:noAutofit/>
          </a:bodyPr>
          <a:lstStyle/>
          <a:p>
            <a:pPr>
              <a:spcAft>
                <a:spcPts val="0"/>
              </a:spcAft>
            </a:pPr>
            <a:r>
              <a:rPr lang="en-US" sz="1800" dirty="0"/>
              <a:t>Reinstatements are reversals of retirements, which correct the retirement errors by undoing the retirement of an asset and restating it. </a:t>
            </a:r>
          </a:p>
          <a:p>
            <a:pPr>
              <a:spcAft>
                <a:spcPts val="0"/>
              </a:spcAft>
            </a:pPr>
            <a:r>
              <a:rPr lang="en-US" sz="1800" dirty="0"/>
              <a:t>Oracle Cloud Assets provides the functionality for users to reverse retirement transactions.</a:t>
            </a:r>
            <a:endParaRPr lang="en-US" dirty="0">
              <a:cs typeface="Calibri Light"/>
            </a:endParaRPr>
          </a:p>
        </p:txBody>
      </p:sp>
      <p:sp>
        <p:nvSpPr>
          <p:cNvPr id="6" name="Title 9">
            <a:extLst>
              <a:ext uri="{FF2B5EF4-FFF2-40B4-BE49-F238E27FC236}">
                <a16:creationId xmlns:a16="http://schemas.microsoft.com/office/drawing/2014/main" id="{FC2A170C-4DB6-4DDA-8F68-4624E1827B9F}"/>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Asset Reinstatement</a:t>
            </a:r>
          </a:p>
        </p:txBody>
      </p:sp>
      <p:sp>
        <p:nvSpPr>
          <p:cNvPr id="9" name="TextBox 8">
            <a:extLst>
              <a:ext uri="{FF2B5EF4-FFF2-40B4-BE49-F238E27FC236}">
                <a16:creationId xmlns:a16="http://schemas.microsoft.com/office/drawing/2014/main" id="{982A7C1F-71F2-4DB1-9DF1-7E1BD012AEC4}"/>
              </a:ext>
            </a:extLst>
          </p:cNvPr>
          <p:cNvSpPr txBox="1"/>
          <p:nvPr/>
        </p:nvSpPr>
        <p:spPr>
          <a:xfrm>
            <a:off x="501650" y="1873403"/>
            <a:ext cx="7983131" cy="2675028"/>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algn="just">
              <a:lnSpc>
                <a:spcPct val="150000"/>
              </a:lnSpc>
            </a:pPr>
            <a:r>
              <a:rPr lang="en-US" sz="1400" dirty="0">
                <a:latin typeface="+mj-lt"/>
                <a:ea typeface="Noto Sans"/>
                <a:cs typeface="Noto Sans"/>
              </a:rPr>
              <a:t>There can be instances when an asset is </a:t>
            </a:r>
            <a:r>
              <a:rPr lang="en-US" sz="1400" b="1" dirty="0">
                <a:latin typeface="+mj-lt"/>
                <a:ea typeface="Noto Sans"/>
                <a:cs typeface="Noto Sans"/>
              </a:rPr>
              <a:t>wrongly</a:t>
            </a:r>
            <a:r>
              <a:rPr lang="en-US" sz="1400" dirty="0">
                <a:latin typeface="+mj-lt"/>
                <a:ea typeface="Noto Sans"/>
                <a:cs typeface="Noto Sans"/>
              </a:rPr>
              <a:t> retired due to lack of information. </a:t>
            </a:r>
          </a:p>
          <a:p>
            <a:pPr marL="285750" indent="-285750" algn="just">
              <a:lnSpc>
                <a:spcPct val="150000"/>
              </a:lnSpc>
              <a:buFont typeface="Arial" panose="020B0604020202020204" pitchFamily="34" charset="0"/>
              <a:buChar char="•"/>
            </a:pPr>
            <a:r>
              <a:rPr lang="en-US" sz="1400" dirty="0">
                <a:latin typeface="+mj-lt"/>
                <a:ea typeface="Noto Sans"/>
                <a:cs typeface="Noto Sans"/>
              </a:rPr>
              <a:t>When a retired asset is reinstated, Oracle Assets calculates the additional depreciation expense that was missed during the period for which the asset was retired.</a:t>
            </a:r>
          </a:p>
          <a:p>
            <a:pPr marL="285750" indent="-285750" algn="just">
              <a:lnSpc>
                <a:spcPct val="150000"/>
              </a:lnSpc>
              <a:buFont typeface="Arial" panose="020B0604020202020204" pitchFamily="34" charset="0"/>
              <a:buChar char="•"/>
            </a:pPr>
            <a:r>
              <a:rPr lang="en-US" sz="1400" dirty="0">
                <a:latin typeface="+mj-lt"/>
                <a:ea typeface="Noto Sans"/>
                <a:cs typeface="Noto Sans"/>
              </a:rPr>
              <a:t>The depreciation amount at the time of reinstatement is controlled by the below factors:</a:t>
            </a:r>
          </a:p>
          <a:p>
            <a:pPr marL="742950" lvl="1" indent="-285750" algn="just">
              <a:lnSpc>
                <a:spcPct val="150000"/>
              </a:lnSpc>
              <a:buFont typeface="Wingdings" panose="05000000000000000000" pitchFamily="2" charset="2"/>
              <a:buChar char="Ø"/>
            </a:pPr>
            <a:r>
              <a:rPr lang="en-US" sz="1400" b="1" dirty="0">
                <a:latin typeface="+mj-lt"/>
                <a:ea typeface="Noto Sans"/>
                <a:cs typeface="Noto Sans"/>
              </a:rPr>
              <a:t>Retirement convention:</a:t>
            </a:r>
          </a:p>
          <a:p>
            <a:pPr marL="742950" lvl="1" indent="-285750" algn="just">
              <a:lnSpc>
                <a:spcPct val="150000"/>
              </a:lnSpc>
              <a:buFont typeface="Wingdings" panose="05000000000000000000" pitchFamily="2" charset="2"/>
              <a:buChar char="Ø"/>
            </a:pPr>
            <a:r>
              <a:rPr lang="en-US" sz="1400" b="1" dirty="0">
                <a:latin typeface="+mj-lt"/>
                <a:ea typeface="Noto Sans"/>
                <a:cs typeface="Noto Sans"/>
              </a:rPr>
              <a:t>Date of retirement:</a:t>
            </a:r>
          </a:p>
          <a:p>
            <a:pPr marL="742950" lvl="1" indent="-285750" algn="just">
              <a:lnSpc>
                <a:spcPct val="150000"/>
              </a:lnSpc>
              <a:buFont typeface="Wingdings" panose="05000000000000000000" pitchFamily="2" charset="2"/>
              <a:buChar char="Ø"/>
            </a:pPr>
            <a:r>
              <a:rPr lang="en-US" sz="1400" b="1" dirty="0">
                <a:latin typeface="+mj-lt"/>
                <a:ea typeface="Noto Sans"/>
                <a:cs typeface="Noto Sans"/>
              </a:rPr>
              <a:t>Period in which asset is reinstated:</a:t>
            </a:r>
          </a:p>
          <a:p>
            <a:pPr marL="285750" indent="-285750" algn="just">
              <a:lnSpc>
                <a:spcPct val="150000"/>
              </a:lnSpc>
              <a:buFont typeface="Arial" panose="020B0604020202020204" pitchFamily="34" charset="0"/>
              <a:buChar char="•"/>
            </a:pPr>
            <a:r>
              <a:rPr lang="en-US" sz="1400" dirty="0">
                <a:latin typeface="+mj-lt"/>
                <a:ea typeface="Noto Sans"/>
                <a:cs typeface="Noto Sans"/>
              </a:rPr>
              <a:t>Reinstatement can be done only for assets retired in the current fiscal year. </a:t>
            </a:r>
          </a:p>
        </p:txBody>
      </p:sp>
      <p:sp>
        <p:nvSpPr>
          <p:cNvPr id="8" name="Rectangle 7">
            <a:extLst>
              <a:ext uri="{FF2B5EF4-FFF2-40B4-BE49-F238E27FC236}">
                <a16:creationId xmlns:a16="http://schemas.microsoft.com/office/drawing/2014/main" id="{BC03E318-0FD4-43C9-A050-7E735E6C9627}"/>
              </a:ext>
            </a:extLst>
          </p:cNvPr>
          <p:cNvSpPr/>
          <p:nvPr/>
        </p:nvSpPr>
        <p:spPr bwMode="gray">
          <a:xfrm>
            <a:off x="9536131" y="2223053"/>
            <a:ext cx="2001747"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marL="171450" indent="-171450">
              <a:lnSpc>
                <a:spcPct val="106000"/>
              </a:lnSpc>
              <a:buFont typeface="Arial" panose="020B0604020202020204" pitchFamily="34" charset="0"/>
              <a:buChar char="•"/>
            </a:pPr>
            <a:endParaRPr lang="en-US" sz="1050" b="1" dirty="0">
              <a:solidFill>
                <a:srgbClr val="000000"/>
              </a:solidFill>
              <a:cs typeface="Calibri"/>
            </a:endParaRPr>
          </a:p>
          <a:p>
            <a:pPr marL="228600" indent="-228600">
              <a:lnSpc>
                <a:spcPct val="106000"/>
              </a:lnSpc>
              <a:buFont typeface="Arial" panose="020B0604020202020204" pitchFamily="34" charset="0"/>
              <a:buChar char="•"/>
            </a:pPr>
            <a:r>
              <a:rPr kumimoji="0" lang="en-US" sz="1050" b="1" i="0" u="none" strike="noStrike" kern="1200" cap="none" normalizeH="0" baseline="0" dirty="0">
                <a:ln>
                  <a:noFill/>
                </a:ln>
                <a:solidFill>
                  <a:schemeClr val="tx1"/>
                </a:solidFill>
                <a:effectLst/>
                <a:latin typeface="+mn-lt"/>
                <a:ea typeface="+mn-ea"/>
                <a:cs typeface="Lucida Sans" panose="020B0602040502020204" pitchFamily="34" charset="0"/>
                <a:sym typeface="Arial"/>
              </a:rPr>
              <a:t>Frequency of asset reinstatement</a:t>
            </a:r>
          </a:p>
          <a:p>
            <a:pPr>
              <a:lnSpc>
                <a:spcPct val="106000"/>
              </a:lnSpc>
            </a:pPr>
            <a:endParaRPr lang="en-US" sz="1050" b="1" dirty="0">
              <a:solidFill>
                <a:srgbClr val="000000"/>
              </a:solidFill>
              <a:cs typeface="Calibri"/>
            </a:endParaRPr>
          </a:p>
        </p:txBody>
      </p:sp>
      <p:sp>
        <p:nvSpPr>
          <p:cNvPr id="10" name="Rectangle 9">
            <a:extLst>
              <a:ext uri="{FF2B5EF4-FFF2-40B4-BE49-F238E27FC236}">
                <a16:creationId xmlns:a16="http://schemas.microsoft.com/office/drawing/2014/main" id="{CFF00F23-4EC7-4546-9BB5-3819DBC64C3F}"/>
              </a:ext>
            </a:extLst>
          </p:cNvPr>
          <p:cNvSpPr/>
          <p:nvPr/>
        </p:nvSpPr>
        <p:spPr bwMode="gray">
          <a:xfrm>
            <a:off x="9720211" y="2079620"/>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Discovery Questions</a:t>
            </a:r>
            <a:endParaRPr lang="en-US" sz="1200" b="1" dirty="0">
              <a:solidFill>
                <a:schemeClr val="bg1"/>
              </a:solidFill>
              <a:cs typeface="Calibri"/>
            </a:endParaRPr>
          </a:p>
        </p:txBody>
      </p:sp>
    </p:spTree>
    <p:extLst>
      <p:ext uri="{BB962C8B-B14F-4D97-AF65-F5344CB8AC3E}">
        <p14:creationId xmlns:p14="http://schemas.microsoft.com/office/powerpoint/2010/main" val="31652047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1650" y="659021"/>
            <a:ext cx="11188700" cy="938423"/>
          </a:xfrm>
        </p:spPr>
        <p:txBody>
          <a:bodyPr/>
          <a:lstStyle/>
          <a:p>
            <a:r>
              <a:rPr lang="en-US" sz="3000" b="1" noProof="0"/>
              <a:t>Agenda</a:t>
            </a:r>
          </a:p>
        </p:txBody>
      </p:sp>
      <p:graphicFrame>
        <p:nvGraphicFramePr>
          <p:cNvPr id="7" name="Table 3">
            <a:extLst>
              <a:ext uri="{FF2B5EF4-FFF2-40B4-BE49-F238E27FC236}">
                <a16:creationId xmlns:a16="http://schemas.microsoft.com/office/drawing/2014/main" id="{195F3CE5-712D-4FE9-88E6-D841252AFFB5}"/>
              </a:ext>
            </a:extLst>
          </p:cNvPr>
          <p:cNvGraphicFramePr>
            <a:graphicFrameLocks noGrp="1"/>
          </p:cNvGraphicFramePr>
          <p:nvPr>
            <p:extLst>
              <p:ext uri="{D42A27DB-BD31-4B8C-83A1-F6EECF244321}">
                <p14:modId xmlns:p14="http://schemas.microsoft.com/office/powerpoint/2010/main" val="2566314712"/>
              </p:ext>
            </p:extLst>
          </p:nvPr>
        </p:nvGraphicFramePr>
        <p:xfrm>
          <a:off x="501650" y="1947196"/>
          <a:ext cx="7084401" cy="3331929"/>
        </p:xfrm>
        <a:graphic>
          <a:graphicData uri="http://schemas.openxmlformats.org/drawingml/2006/table">
            <a:tbl>
              <a:tblPr firstRow="1" bandRow="1">
                <a:tableStyleId>{5C22544A-7EE6-4342-B048-85BDC9FD1C3A}</a:tableStyleId>
              </a:tblPr>
              <a:tblGrid>
                <a:gridCol w="7084401">
                  <a:extLst>
                    <a:ext uri="{9D8B030D-6E8A-4147-A177-3AD203B41FA5}">
                      <a16:colId xmlns:a16="http://schemas.microsoft.com/office/drawing/2014/main" val="141815357"/>
                    </a:ext>
                  </a:extLst>
                </a:gridCol>
              </a:tblGrid>
              <a:tr h="547853">
                <a:tc>
                  <a:txBody>
                    <a:bodyPr/>
                    <a:lstStyle/>
                    <a:p>
                      <a:r>
                        <a:rPr lang="en-US" sz="1800" b="1">
                          <a:solidFill>
                            <a:schemeClr val="tx1"/>
                          </a:solidFill>
                          <a:latin typeface="+mn-lt"/>
                        </a:rPr>
                        <a:t>1.0</a:t>
                      </a:r>
                      <a:r>
                        <a:rPr lang="en-US" sz="1800" b="0">
                          <a:solidFill>
                            <a:schemeClr val="tx1"/>
                          </a:solidFill>
                          <a:latin typeface="+mn-lt"/>
                        </a:rPr>
                        <a:t> Introduction Assessment Objective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1095040"/>
                  </a:ext>
                </a:extLst>
              </a:tr>
              <a:tr h="547853">
                <a:tc>
                  <a:txBody>
                    <a:bodyPr/>
                    <a:lstStyle/>
                    <a:p>
                      <a:r>
                        <a:rPr lang="en-US" sz="1800" b="1">
                          <a:solidFill>
                            <a:schemeClr val="tx1"/>
                          </a:solidFill>
                          <a:latin typeface="+mn-lt"/>
                        </a:rPr>
                        <a:t>2.0</a:t>
                      </a:r>
                      <a:r>
                        <a:rPr lang="en-US" sz="1800" b="0">
                          <a:solidFill>
                            <a:schemeClr val="tx1"/>
                          </a:solidFill>
                          <a:latin typeface="+mn-lt"/>
                        </a:rPr>
                        <a:t>  Capability Deep Dive </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366498"/>
                  </a:ext>
                </a:extLst>
              </a:tr>
              <a:tr h="592664">
                <a:tc>
                  <a:txBody>
                    <a:bodyPr/>
                    <a:lstStyle/>
                    <a:p>
                      <a:r>
                        <a:rPr lang="en-US" sz="1800" b="1">
                          <a:solidFill>
                            <a:schemeClr val="tx1"/>
                          </a:solidFill>
                          <a:latin typeface="+mn-lt"/>
                        </a:rPr>
                        <a:t>3.0</a:t>
                      </a:r>
                      <a:r>
                        <a:rPr lang="en-US" sz="1800" b="0">
                          <a:solidFill>
                            <a:schemeClr val="tx1"/>
                          </a:solidFill>
                          <a:latin typeface="+mn-lt"/>
                        </a:rPr>
                        <a:t> Key Design Decisions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954212"/>
                  </a:ext>
                </a:extLst>
              </a:tr>
              <a:tr h="547853">
                <a:tc>
                  <a:txBody>
                    <a:bodyPr/>
                    <a:lstStyle/>
                    <a:p>
                      <a:r>
                        <a:rPr lang="en-US" sz="1800" b="1">
                          <a:solidFill>
                            <a:schemeClr val="tx1"/>
                          </a:solidFill>
                          <a:latin typeface="+mn-lt"/>
                        </a:rPr>
                        <a:t>4.0 </a:t>
                      </a:r>
                      <a:r>
                        <a:rPr lang="en-US" sz="1800" b="0" kern="1200">
                          <a:solidFill>
                            <a:schemeClr val="tx1"/>
                          </a:solidFill>
                          <a:latin typeface="+mn-lt"/>
                          <a:ea typeface="+mn-ea"/>
                          <a:cs typeface="+mn-cs"/>
                        </a:rPr>
                        <a:t>Integrations </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9445114"/>
                  </a:ext>
                </a:extLst>
              </a:tr>
              <a:tr h="547853">
                <a:tc>
                  <a:txBody>
                    <a:bodyPr/>
                    <a:lstStyle/>
                    <a:p>
                      <a:r>
                        <a:rPr lang="en-US" sz="1800" b="1" dirty="0">
                          <a:solidFill>
                            <a:schemeClr val="tx1"/>
                          </a:solidFill>
                          <a:latin typeface="+mn-lt"/>
                        </a:rPr>
                        <a:t>5.0 </a:t>
                      </a:r>
                      <a:r>
                        <a:rPr lang="en-US" sz="1800" b="0" kern="1200" dirty="0">
                          <a:solidFill>
                            <a:schemeClr val="tx1"/>
                          </a:solidFill>
                          <a:latin typeface="+mn-lt"/>
                          <a:ea typeface="+mn-ea"/>
                          <a:cs typeface="+mn-cs"/>
                        </a:rPr>
                        <a:t>Review Actions – (Question Responses)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454770"/>
                  </a:ext>
                </a:extLst>
              </a:tr>
              <a:tr h="547853">
                <a:tc>
                  <a:txBody>
                    <a:bodyPr/>
                    <a:lstStyle/>
                    <a:p>
                      <a:endParaRPr lang="en-US" sz="1800" b="0" kern="1200" dirty="0">
                        <a:solidFill>
                          <a:schemeClr val="tx1"/>
                        </a:solidFill>
                        <a:latin typeface="+mn-lt"/>
                        <a:ea typeface="+mn-ea"/>
                        <a:cs typeface="+mn-cs"/>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17625"/>
                  </a:ext>
                </a:extLst>
              </a:tr>
            </a:tbl>
          </a:graphicData>
        </a:graphic>
      </p:graphicFrame>
    </p:spTree>
    <p:extLst>
      <p:ext uri="{BB962C8B-B14F-4D97-AF65-F5344CB8AC3E}">
        <p14:creationId xmlns:p14="http://schemas.microsoft.com/office/powerpoint/2010/main" val="3665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a:t>DEPRECIATE ASSETS &amp; PERIOD CLOSE</a:t>
            </a:r>
          </a:p>
        </p:txBody>
      </p:sp>
    </p:spTree>
    <p:extLst>
      <p:ext uri="{BB962C8B-B14F-4D97-AF65-F5344CB8AC3E}">
        <p14:creationId xmlns:p14="http://schemas.microsoft.com/office/powerpoint/2010/main" val="163507449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4" name="TextBox 3">
            <a:extLst>
              <a:ext uri="{FF2B5EF4-FFF2-40B4-BE49-F238E27FC236}">
                <a16:creationId xmlns:a16="http://schemas.microsoft.com/office/drawing/2014/main" id="{2BB1C4C3-AA05-1E3D-1DB4-3EE733D8EF52}"/>
              </a:ext>
            </a:extLst>
          </p:cNvPr>
          <p:cNvSpPr txBox="1"/>
          <p:nvPr/>
        </p:nvSpPr>
        <p:spPr>
          <a:xfrm>
            <a:off x="286902" y="1867934"/>
            <a:ext cx="600622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solidFill>
                  <a:srgbClr val="003DA5"/>
                </a:solidFill>
                <a:cs typeface="Arial"/>
              </a:rPr>
              <a:t> </a:t>
            </a:r>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81405"/>
            <a:ext cx="11188700" cy="717198"/>
          </a:xfrm>
        </p:spPr>
        <p:txBody>
          <a:bodyPr vert="horz" lIns="0" tIns="0" rIns="0" bIns="0" rtlCol="0" anchor="t">
            <a:noAutofit/>
          </a:bodyPr>
          <a:lstStyle/>
          <a:p>
            <a:pPr algn="just"/>
            <a:r>
              <a:rPr lang="en-US" dirty="0">
                <a:cs typeface="Calibri Light"/>
              </a:rPr>
              <a:t>The asset’s value reduces with time due to wear and tear. This decline in an asset’s economic and physical value is called depreciation. Oracle Cloud Fixed Assets provides various depreciation methods as well as the capability to configure depreciation methods in line with company’s financial and accounting needs. </a:t>
            </a:r>
            <a:r>
              <a:rPr lang="en-US" sz="1800" dirty="0"/>
              <a:t>Some of the pre-defined depreciation methods are listed below:</a:t>
            </a:r>
            <a:endParaRPr lang="en-US" dirty="0">
              <a:cs typeface="Calibri Light"/>
            </a:endParaRPr>
          </a:p>
          <a:p>
            <a:endParaRPr lang="en-US" dirty="0">
              <a:cs typeface="Calibri Light"/>
            </a:endParaRPr>
          </a:p>
        </p:txBody>
      </p:sp>
      <p:sp>
        <p:nvSpPr>
          <p:cNvPr id="6" name="Title 9">
            <a:extLst>
              <a:ext uri="{FF2B5EF4-FFF2-40B4-BE49-F238E27FC236}">
                <a16:creationId xmlns:a16="http://schemas.microsoft.com/office/drawing/2014/main" id="{FC2A170C-4DB6-4DDA-8F68-4624E1827B9F}"/>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Depreciation</a:t>
            </a:r>
          </a:p>
        </p:txBody>
      </p:sp>
      <p:graphicFrame>
        <p:nvGraphicFramePr>
          <p:cNvPr id="8" name="Diagram 7">
            <a:extLst>
              <a:ext uri="{FF2B5EF4-FFF2-40B4-BE49-F238E27FC236}">
                <a16:creationId xmlns:a16="http://schemas.microsoft.com/office/drawing/2014/main" id="{C66718B1-AFAC-4F09-B490-157E8424F3E2}"/>
              </a:ext>
            </a:extLst>
          </p:cNvPr>
          <p:cNvGraphicFramePr/>
          <p:nvPr>
            <p:extLst>
              <p:ext uri="{D42A27DB-BD31-4B8C-83A1-F6EECF244321}">
                <p14:modId xmlns:p14="http://schemas.microsoft.com/office/powerpoint/2010/main" val="1394282118"/>
              </p:ext>
            </p:extLst>
          </p:nvPr>
        </p:nvGraphicFramePr>
        <p:xfrm>
          <a:off x="501649" y="2054241"/>
          <a:ext cx="6906147" cy="4126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Rectangle 9">
            <a:extLst>
              <a:ext uri="{FF2B5EF4-FFF2-40B4-BE49-F238E27FC236}">
                <a16:creationId xmlns:a16="http://schemas.microsoft.com/office/drawing/2014/main" id="{E5A02930-9865-4E99-AA04-0342DE438ECB}"/>
              </a:ext>
            </a:extLst>
          </p:cNvPr>
          <p:cNvSpPr/>
          <p:nvPr/>
        </p:nvSpPr>
        <p:spPr bwMode="gray">
          <a:xfrm>
            <a:off x="9315452" y="2206957"/>
            <a:ext cx="2001747" cy="2091367"/>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marL="171450" indent="-171450">
              <a:lnSpc>
                <a:spcPct val="106000"/>
              </a:lnSpc>
              <a:buFont typeface="Arial" panose="020B0604020202020204" pitchFamily="34" charset="0"/>
              <a:buChar char="•"/>
            </a:pPr>
            <a:endParaRPr lang="en-US" sz="1050" b="1" dirty="0">
              <a:solidFill>
                <a:srgbClr val="000000"/>
              </a:solidFill>
              <a:cs typeface="Calibri"/>
            </a:endParaRPr>
          </a:p>
          <a:p>
            <a:pPr marL="228600" indent="-228600">
              <a:lnSpc>
                <a:spcPct val="106000"/>
              </a:lnSpc>
              <a:buFont typeface="Arial" panose="020B0604020202020204" pitchFamily="34" charset="0"/>
              <a:buChar char="•"/>
            </a:pPr>
            <a:r>
              <a:rPr lang="en-US" sz="1050" b="1" dirty="0">
                <a:solidFill>
                  <a:srgbClr val="000000"/>
                </a:solidFill>
                <a:cs typeface="Calibri"/>
              </a:rPr>
              <a:t>What are depreciation methods in use?</a:t>
            </a:r>
          </a:p>
          <a:p>
            <a:pPr marL="228600" indent="-228600">
              <a:lnSpc>
                <a:spcPct val="106000"/>
              </a:lnSpc>
              <a:buFont typeface="Arial" panose="020B0604020202020204" pitchFamily="34" charset="0"/>
              <a:buChar char="•"/>
            </a:pPr>
            <a:r>
              <a:rPr lang="en-US" sz="1050" b="1" dirty="0">
                <a:solidFill>
                  <a:srgbClr val="000000"/>
                </a:solidFill>
                <a:cs typeface="Calibri"/>
              </a:rPr>
              <a:t>Any custom depreciation method?</a:t>
            </a:r>
          </a:p>
          <a:p>
            <a:pPr marL="228600" indent="-228600">
              <a:lnSpc>
                <a:spcPct val="106000"/>
              </a:lnSpc>
              <a:buFont typeface="Arial" panose="020B0604020202020204" pitchFamily="34" charset="0"/>
              <a:buChar char="•"/>
            </a:pPr>
            <a:r>
              <a:rPr lang="en-US" sz="1050" b="1" dirty="0">
                <a:solidFill>
                  <a:srgbClr val="000000"/>
                </a:solidFill>
                <a:cs typeface="Calibri"/>
              </a:rPr>
              <a:t>Do you have any process to handle the amortization of intangible assets?</a:t>
            </a:r>
          </a:p>
          <a:p>
            <a:pPr marL="228600" indent="-228600">
              <a:lnSpc>
                <a:spcPct val="106000"/>
              </a:lnSpc>
              <a:buFont typeface="Arial" panose="020B0604020202020204" pitchFamily="34" charset="0"/>
              <a:buChar char="•"/>
            </a:pPr>
            <a:r>
              <a:rPr lang="en-US" sz="1050" b="1" dirty="0">
                <a:solidFill>
                  <a:srgbClr val="000000"/>
                </a:solidFill>
                <a:cs typeface="Calibri"/>
              </a:rPr>
              <a:t>Localization requirements for countries in SOW with respect to depreciation</a:t>
            </a:r>
          </a:p>
          <a:p>
            <a:pPr>
              <a:lnSpc>
                <a:spcPct val="106000"/>
              </a:lnSpc>
            </a:pPr>
            <a:endParaRPr lang="en-US" dirty="0">
              <a:solidFill>
                <a:srgbClr val="000000"/>
              </a:solidFill>
              <a:cs typeface="Calibri"/>
            </a:endParaRPr>
          </a:p>
          <a:p>
            <a:pPr>
              <a:lnSpc>
                <a:spcPct val="106000"/>
              </a:lnSpc>
            </a:pPr>
            <a:endParaRPr lang="en-US" sz="1050" b="1" dirty="0">
              <a:solidFill>
                <a:srgbClr val="000000"/>
              </a:solidFill>
              <a:cs typeface="Calibri"/>
            </a:endParaRPr>
          </a:p>
        </p:txBody>
      </p:sp>
      <p:sp>
        <p:nvSpPr>
          <p:cNvPr id="11" name="Rectangle 10">
            <a:extLst>
              <a:ext uri="{FF2B5EF4-FFF2-40B4-BE49-F238E27FC236}">
                <a16:creationId xmlns:a16="http://schemas.microsoft.com/office/drawing/2014/main" id="{73F9F342-7A94-466B-BDBC-53EAE6C020F5}"/>
              </a:ext>
            </a:extLst>
          </p:cNvPr>
          <p:cNvSpPr/>
          <p:nvPr/>
        </p:nvSpPr>
        <p:spPr bwMode="gray">
          <a:xfrm>
            <a:off x="9532371" y="2081404"/>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Discovery Questions</a:t>
            </a:r>
            <a:endParaRPr lang="en-US" sz="1200" b="1" dirty="0">
              <a:solidFill>
                <a:schemeClr val="bg1"/>
              </a:solidFill>
              <a:cs typeface="Calibri"/>
            </a:endParaRPr>
          </a:p>
        </p:txBody>
      </p:sp>
      <p:sp>
        <p:nvSpPr>
          <p:cNvPr id="12" name="Rectangle 11">
            <a:extLst>
              <a:ext uri="{FF2B5EF4-FFF2-40B4-BE49-F238E27FC236}">
                <a16:creationId xmlns:a16="http://schemas.microsoft.com/office/drawing/2014/main" id="{7A95D59A-46C7-446E-85A6-82D1ACA579D9}"/>
              </a:ext>
            </a:extLst>
          </p:cNvPr>
          <p:cNvSpPr/>
          <p:nvPr/>
        </p:nvSpPr>
        <p:spPr bwMode="gray">
          <a:xfrm>
            <a:off x="9292712" y="4660828"/>
            <a:ext cx="2048388" cy="146235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a:lnSpc>
                <a:spcPct val="106000"/>
              </a:lnSpc>
            </a:pPr>
            <a:r>
              <a:rPr lang="en-US" sz="1050" dirty="0">
                <a:solidFill>
                  <a:srgbClr val="000000"/>
                </a:solidFill>
                <a:cs typeface="Calibri"/>
              </a:rPr>
              <a:t>1. </a:t>
            </a:r>
            <a:r>
              <a:rPr lang="en-US" sz="1050" b="1" dirty="0">
                <a:solidFill>
                  <a:srgbClr val="000000"/>
                </a:solidFill>
                <a:cs typeface="Calibri"/>
              </a:rPr>
              <a:t>Depreciation Methods</a:t>
            </a:r>
          </a:p>
          <a:p>
            <a:pPr>
              <a:lnSpc>
                <a:spcPct val="106000"/>
              </a:lnSpc>
            </a:pPr>
            <a:endParaRPr lang="en-US" sz="1050" b="1" dirty="0">
              <a:solidFill>
                <a:srgbClr val="000000"/>
              </a:solidFill>
              <a:cs typeface="Calibri"/>
            </a:endParaRPr>
          </a:p>
        </p:txBody>
      </p:sp>
      <p:sp>
        <p:nvSpPr>
          <p:cNvPr id="13" name="Rectangle 12">
            <a:extLst>
              <a:ext uri="{FF2B5EF4-FFF2-40B4-BE49-F238E27FC236}">
                <a16:creationId xmlns:a16="http://schemas.microsoft.com/office/drawing/2014/main" id="{0D6DDC5F-5C45-4DD6-A408-5C77E82F17C8}"/>
              </a:ext>
            </a:extLst>
          </p:cNvPr>
          <p:cNvSpPr/>
          <p:nvPr/>
        </p:nvSpPr>
        <p:spPr bwMode="gray">
          <a:xfrm>
            <a:off x="9499530" y="4558304"/>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Key Design Decision</a:t>
            </a:r>
            <a:endParaRPr lang="en-US" dirty="0">
              <a:solidFill>
                <a:schemeClr val="bg1"/>
              </a:solidFill>
            </a:endParaRPr>
          </a:p>
        </p:txBody>
      </p:sp>
    </p:spTree>
    <p:extLst>
      <p:ext uri="{BB962C8B-B14F-4D97-AF65-F5344CB8AC3E}">
        <p14:creationId xmlns:p14="http://schemas.microsoft.com/office/powerpoint/2010/main" val="192103527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47BBB619-CDCB-4C87-B53A-345C6DF99BC0}"/>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Depreciation Determinants</a:t>
            </a:r>
          </a:p>
        </p:txBody>
      </p:sp>
      <p:sp>
        <p:nvSpPr>
          <p:cNvPr id="9" name="Text Placeholder 29">
            <a:extLst>
              <a:ext uri="{FF2B5EF4-FFF2-40B4-BE49-F238E27FC236}">
                <a16:creationId xmlns:a16="http://schemas.microsoft.com/office/drawing/2014/main" id="{628B8597-C0A3-489E-93BB-47A91D8CFF17}"/>
              </a:ext>
            </a:extLst>
          </p:cNvPr>
          <p:cNvSpPr txBox="1">
            <a:spLocks/>
          </p:cNvSpPr>
          <p:nvPr/>
        </p:nvSpPr>
        <p:spPr>
          <a:xfrm>
            <a:off x="501650" y="651599"/>
            <a:ext cx="11188700" cy="430828"/>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Determinants of Depreciation</a:t>
            </a:r>
          </a:p>
          <a:p>
            <a:endParaRPr lang="en-US"/>
          </a:p>
        </p:txBody>
      </p:sp>
      <p:graphicFrame>
        <p:nvGraphicFramePr>
          <p:cNvPr id="12" name="Diagram 11">
            <a:extLst>
              <a:ext uri="{FF2B5EF4-FFF2-40B4-BE49-F238E27FC236}">
                <a16:creationId xmlns:a16="http://schemas.microsoft.com/office/drawing/2014/main" id="{6EA50791-175B-40D6-B199-617B8ED6A0D6}"/>
              </a:ext>
            </a:extLst>
          </p:cNvPr>
          <p:cNvGraphicFramePr/>
          <p:nvPr>
            <p:extLst>
              <p:ext uri="{D42A27DB-BD31-4B8C-83A1-F6EECF244321}">
                <p14:modId xmlns:p14="http://schemas.microsoft.com/office/powerpoint/2010/main" val="3085417130"/>
              </p:ext>
            </p:extLst>
          </p:nvPr>
        </p:nvGraphicFramePr>
        <p:xfrm>
          <a:off x="501650" y="1073542"/>
          <a:ext cx="11049884" cy="5522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54442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9F907AA8-F076-418F-ADC2-78C169FD8B4D}"/>
              </a:ext>
            </a:extLst>
          </p:cNvPr>
          <p:cNvSpPr txBox="1"/>
          <p:nvPr/>
        </p:nvSpPr>
        <p:spPr>
          <a:xfrm>
            <a:off x="652941" y="4565637"/>
            <a:ext cx="10278319" cy="1092607"/>
          </a:xfrm>
          <a:prstGeom prst="rect">
            <a:avLst/>
          </a:prstGeom>
          <a:noFill/>
        </p:spPr>
        <p:txBody>
          <a:bodyPr wrap="square" lIns="0" tIns="0" rIns="0" bIns="0" rtlCol="0" anchor="t">
            <a:spAutoFit/>
          </a:bodyPr>
          <a:lstStyle/>
          <a:p>
            <a:pPr marL="285750" indent="-285750">
              <a:spcBef>
                <a:spcPts val="600"/>
              </a:spcBef>
              <a:buSzPct val="100000"/>
              <a:buFont typeface="Arial" panose="020B0604020202020204" pitchFamily="34" charset="0"/>
              <a:buChar char="•"/>
            </a:pPr>
            <a:r>
              <a:rPr lang="en-US" sz="1400" dirty="0">
                <a:solidFill>
                  <a:srgbClr val="313131"/>
                </a:solidFill>
              </a:rPr>
              <a:t>Oracle Fixed assets creates journal entries that summarize the activity for each account for each transaction type</a:t>
            </a:r>
          </a:p>
          <a:p>
            <a:pPr marL="285750" indent="-285750">
              <a:spcBef>
                <a:spcPts val="600"/>
              </a:spcBef>
              <a:buSzPct val="100000"/>
              <a:buFont typeface="Arial" panose="020B0604020202020204" pitchFamily="34" charset="0"/>
              <a:buChar char="•"/>
            </a:pPr>
            <a:r>
              <a:rPr lang="en-US" sz="1400" b="1" dirty="0">
                <a:solidFill>
                  <a:srgbClr val="313131"/>
                </a:solidFill>
              </a:rPr>
              <a:t>Create Accounting</a:t>
            </a:r>
            <a:r>
              <a:rPr lang="en-US" sz="1400" dirty="0">
                <a:solidFill>
                  <a:srgbClr val="313131"/>
                </a:solidFill>
              </a:rPr>
              <a:t> is the program which is supposed to be run to generate the accounting journal entries</a:t>
            </a:r>
          </a:p>
          <a:p>
            <a:pPr marL="285750" indent="-285750">
              <a:spcBef>
                <a:spcPts val="600"/>
              </a:spcBef>
              <a:buSzPct val="100000"/>
              <a:buFont typeface="Arial" panose="020B0604020202020204" pitchFamily="34" charset="0"/>
              <a:buChar char="•"/>
            </a:pPr>
            <a:r>
              <a:rPr lang="en-US" sz="1400" dirty="0">
                <a:solidFill>
                  <a:srgbClr val="313131"/>
                </a:solidFill>
              </a:rPr>
              <a:t>Create Accounting program can be run in either Draft Mode or Final Mode </a:t>
            </a:r>
          </a:p>
          <a:p>
            <a:pPr marL="285750" indent="-285750">
              <a:spcBef>
                <a:spcPts val="600"/>
              </a:spcBef>
              <a:buSzPct val="100000"/>
              <a:buFont typeface="Arial" panose="020B0604020202020204" pitchFamily="34" charset="0"/>
              <a:buChar char="•"/>
            </a:pPr>
            <a:r>
              <a:rPr lang="en-US" sz="1400" dirty="0">
                <a:solidFill>
                  <a:srgbClr val="313131"/>
                </a:solidFill>
              </a:rPr>
              <a:t>Periods for which the entries are to be posted from Assets to General Ledger should be aligned</a:t>
            </a:r>
          </a:p>
        </p:txBody>
      </p:sp>
      <p:graphicFrame>
        <p:nvGraphicFramePr>
          <p:cNvPr id="5" name="Diagram 4">
            <a:extLst>
              <a:ext uri="{FF2B5EF4-FFF2-40B4-BE49-F238E27FC236}">
                <a16:creationId xmlns:a16="http://schemas.microsoft.com/office/drawing/2014/main" id="{8C89080B-925B-49AB-98F4-4AB631931B04}"/>
              </a:ext>
            </a:extLst>
          </p:cNvPr>
          <p:cNvGraphicFramePr/>
          <p:nvPr>
            <p:extLst>
              <p:ext uri="{D42A27DB-BD31-4B8C-83A1-F6EECF244321}">
                <p14:modId xmlns:p14="http://schemas.microsoft.com/office/powerpoint/2010/main" val="4010632088"/>
              </p:ext>
            </p:extLst>
          </p:nvPr>
        </p:nvGraphicFramePr>
        <p:xfrm>
          <a:off x="2032000" y="1312914"/>
          <a:ext cx="8128000" cy="30073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9">
            <a:extLst>
              <a:ext uri="{FF2B5EF4-FFF2-40B4-BE49-F238E27FC236}">
                <a16:creationId xmlns:a16="http://schemas.microsoft.com/office/drawing/2014/main" id="{F5AC595A-72C0-402E-8A3D-11781DF35368}"/>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Accounting for Assets</a:t>
            </a:r>
          </a:p>
        </p:txBody>
      </p:sp>
      <p:sp>
        <p:nvSpPr>
          <p:cNvPr id="7" name="TextBox 6">
            <a:extLst>
              <a:ext uri="{FF2B5EF4-FFF2-40B4-BE49-F238E27FC236}">
                <a16:creationId xmlns:a16="http://schemas.microsoft.com/office/drawing/2014/main" id="{B7DE61C7-D653-4DA3-AFBE-1BDA38ABDA50}"/>
              </a:ext>
            </a:extLst>
          </p:cNvPr>
          <p:cNvSpPr txBox="1"/>
          <p:nvPr/>
        </p:nvSpPr>
        <p:spPr>
          <a:xfrm>
            <a:off x="409053" y="797590"/>
            <a:ext cx="11618196" cy="369332"/>
          </a:xfrm>
          <a:prstGeom prst="rect">
            <a:avLst/>
          </a:prstGeom>
          <a:noFill/>
        </p:spPr>
        <p:txBody>
          <a:bodyPr wrap="square" lIns="91440" tIns="45720" rIns="91440" bIns="45720" anchor="t">
            <a:spAutoFit/>
          </a:bodyPr>
          <a:lstStyle/>
          <a:p>
            <a:pPr algn="just">
              <a:spcBef>
                <a:spcPts val="300"/>
              </a:spcBef>
              <a:spcAft>
                <a:spcPts val="300"/>
              </a:spcAft>
            </a:pPr>
            <a:r>
              <a:rPr lang="en-US">
                <a:solidFill>
                  <a:srgbClr val="53565A"/>
                </a:solidFill>
                <a:cs typeface="Calibri Light" panose="020F0302020204030204" pitchFamily="34" charset="0"/>
              </a:rPr>
              <a:t>Accounting Process for assets in Oracle cloud is as below: </a:t>
            </a:r>
          </a:p>
        </p:txBody>
      </p:sp>
    </p:spTree>
    <p:extLst>
      <p:ext uri="{BB962C8B-B14F-4D97-AF65-F5344CB8AC3E}">
        <p14:creationId xmlns:p14="http://schemas.microsoft.com/office/powerpoint/2010/main" val="150040943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
            <a:extLst>
              <a:ext uri="{FF2B5EF4-FFF2-40B4-BE49-F238E27FC236}">
                <a16:creationId xmlns:a16="http://schemas.microsoft.com/office/drawing/2014/main" id="{3679E102-A189-49FB-834B-9C9B40CCFFF3}"/>
              </a:ext>
            </a:extLst>
          </p:cNvPr>
          <p:cNvSpPr>
            <a:spLocks noChangeArrowheads="1"/>
          </p:cNvSpPr>
          <p:nvPr/>
        </p:nvSpPr>
        <p:spPr bwMode="auto">
          <a:xfrm>
            <a:off x="838200" y="1709065"/>
            <a:ext cx="121920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1219170"/>
            <a:r>
              <a:rPr lang="en-US" altLang="en-US" sz="2400">
                <a:solidFill>
                  <a:srgbClr val="000000"/>
                </a:solidFill>
                <a:latin typeface="Times New Roman" panose="02020603050405020304" pitchFamily="18" charset="0"/>
                <a:cs typeface="Times New Roman" panose="02020603050405020304" pitchFamily="18" charset="0"/>
              </a:rPr>
              <a:t> </a:t>
            </a:r>
            <a:endParaRPr lang="en-US" altLang="en-US" sz="2400"/>
          </a:p>
          <a:p>
            <a:pPr defTabSz="1219170"/>
            <a:endParaRPr lang="en-US" altLang="en-US" sz="2400"/>
          </a:p>
        </p:txBody>
      </p:sp>
      <p:sp>
        <p:nvSpPr>
          <p:cNvPr id="4" name="TextBox 3">
            <a:extLst>
              <a:ext uri="{FF2B5EF4-FFF2-40B4-BE49-F238E27FC236}">
                <a16:creationId xmlns:a16="http://schemas.microsoft.com/office/drawing/2014/main" id="{2BB1C4C3-AA05-1E3D-1DB4-3EE733D8EF52}"/>
              </a:ext>
            </a:extLst>
          </p:cNvPr>
          <p:cNvSpPr txBox="1"/>
          <p:nvPr/>
        </p:nvSpPr>
        <p:spPr>
          <a:xfrm>
            <a:off x="286902" y="1867934"/>
            <a:ext cx="6006229" cy="492443"/>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r>
              <a:rPr lang="en-US" sz="2400" b="1">
                <a:solidFill>
                  <a:srgbClr val="003DA5"/>
                </a:solidFill>
                <a:cs typeface="Arial"/>
              </a:rPr>
              <a:t> </a:t>
            </a:r>
          </a:p>
        </p:txBody>
      </p:sp>
      <p:sp>
        <p:nvSpPr>
          <p:cNvPr id="30" name="Text Placeholder 29">
            <a:extLst>
              <a:ext uri="{FF2B5EF4-FFF2-40B4-BE49-F238E27FC236}">
                <a16:creationId xmlns:a16="http://schemas.microsoft.com/office/drawing/2014/main" id="{5F4DB57D-86AC-4167-97D8-8AF52AC19D1E}"/>
              </a:ext>
            </a:extLst>
          </p:cNvPr>
          <p:cNvSpPr>
            <a:spLocks noGrp="1"/>
          </p:cNvSpPr>
          <p:nvPr>
            <p:ph type="body" sz="quarter" idx="13"/>
          </p:nvPr>
        </p:nvSpPr>
        <p:spPr>
          <a:xfrm>
            <a:off x="501650" y="781405"/>
            <a:ext cx="11188700" cy="717198"/>
          </a:xfrm>
        </p:spPr>
        <p:txBody>
          <a:bodyPr vert="horz" lIns="0" tIns="0" rIns="0" bIns="0" rtlCol="0" anchor="t">
            <a:noAutofit/>
          </a:bodyPr>
          <a:lstStyle/>
          <a:p>
            <a:pPr algn="just"/>
            <a:r>
              <a:rPr lang="en-US" dirty="0">
                <a:cs typeface="Calibri Light"/>
              </a:rPr>
              <a:t>Current open fixed assets period should be closed in order to open the next period. At a time only 1 period can be opened under Oracle Cloud Fixed Assets and once a period has been closed, it cannot be re-opened. Procedural aspects of period close are stated below:</a:t>
            </a:r>
          </a:p>
          <a:p>
            <a:endParaRPr lang="en-US" dirty="0">
              <a:cs typeface="Calibri Light"/>
            </a:endParaRPr>
          </a:p>
        </p:txBody>
      </p:sp>
      <p:sp>
        <p:nvSpPr>
          <p:cNvPr id="6" name="Title 9">
            <a:extLst>
              <a:ext uri="{FF2B5EF4-FFF2-40B4-BE49-F238E27FC236}">
                <a16:creationId xmlns:a16="http://schemas.microsoft.com/office/drawing/2014/main" id="{FC2A170C-4DB6-4DDA-8F68-4624E1827B9F}"/>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Fixed Assets Period Close</a:t>
            </a:r>
          </a:p>
        </p:txBody>
      </p:sp>
      <p:sp>
        <p:nvSpPr>
          <p:cNvPr id="9" name="TextBox 8">
            <a:extLst>
              <a:ext uri="{FF2B5EF4-FFF2-40B4-BE49-F238E27FC236}">
                <a16:creationId xmlns:a16="http://schemas.microsoft.com/office/drawing/2014/main" id="{982A7C1F-71F2-4DB1-9DF1-7E1BD012AEC4}"/>
              </a:ext>
            </a:extLst>
          </p:cNvPr>
          <p:cNvSpPr txBox="1"/>
          <p:nvPr/>
        </p:nvSpPr>
        <p:spPr>
          <a:xfrm>
            <a:off x="501650" y="1709065"/>
            <a:ext cx="10621840" cy="4647426"/>
          </a:xfrm>
          <a:prstGeom prst="rect">
            <a:avLst/>
          </a:prstGeom>
          <a:noFill/>
        </p:spPr>
        <p:txBody>
          <a:bodyPr rot="0" spcFirstLastPara="0" vertOverflow="overflow" horzOverflow="overflow" vert="horz" wrap="square" lIns="121920" tIns="60960" rIns="121920" bIns="60960" numCol="1" spcCol="0" rtlCol="0" fromWordArt="0" anchor="t" anchorCtr="0" forceAA="0" compatLnSpc="1">
            <a:prstTxWarp prst="textNoShape">
              <a:avLst/>
            </a:prstTxWarp>
            <a:spAutoFit/>
          </a:bodyPr>
          <a:lstStyle/>
          <a:p>
            <a:pPr indent="-174625" fontAlgn="t">
              <a:lnSpc>
                <a:spcPct val="150000"/>
              </a:lnSpc>
              <a:spcBef>
                <a:spcPts val="0"/>
              </a:spcBef>
              <a:spcAft>
                <a:spcPts val="0"/>
              </a:spcAft>
              <a:buFont typeface="Arial" panose="020B0604020202020204" pitchFamily="34" charset="0"/>
              <a:buChar char="•"/>
              <a:defRPr/>
            </a:pPr>
            <a:r>
              <a:rPr lang="en-US" sz="1400" b="0" dirty="0">
                <a:solidFill>
                  <a:srgbClr val="000000"/>
                </a:solidFill>
              </a:rPr>
              <a:t>Close Accounts Payable module prior to closing Assets module to ensure all goods are recorded as assets</a:t>
            </a:r>
          </a:p>
          <a:p>
            <a:pPr indent="-174625" fontAlgn="t">
              <a:lnSpc>
                <a:spcPct val="150000"/>
              </a:lnSpc>
              <a:spcBef>
                <a:spcPts val="0"/>
              </a:spcBef>
              <a:spcAft>
                <a:spcPts val="0"/>
              </a:spcAft>
              <a:buFont typeface="Arial" panose="020B0604020202020204" pitchFamily="34" charset="0"/>
              <a:buChar char="•"/>
              <a:defRPr/>
            </a:pPr>
            <a:r>
              <a:rPr lang="en-US" sz="1400" b="0" dirty="0">
                <a:solidFill>
                  <a:srgbClr val="000000"/>
                </a:solidFill>
              </a:rPr>
              <a:t>Use clearly defined asset categories and assign standard depreciation methods wherever possible to reduce possible errors</a:t>
            </a:r>
          </a:p>
          <a:p>
            <a:pPr lvl="0" indent="-174625" fontAlgn="t">
              <a:lnSpc>
                <a:spcPct val="150000"/>
              </a:lnSpc>
              <a:spcBef>
                <a:spcPts val="0"/>
              </a:spcBef>
              <a:spcAft>
                <a:spcPts val="0"/>
              </a:spcAft>
              <a:buFont typeface="Arial" panose="020B0604020202020204" pitchFamily="34" charset="0"/>
              <a:buChar char="•"/>
              <a:defRPr/>
            </a:pPr>
            <a:r>
              <a:rPr lang="en-US" sz="1400" b="0" dirty="0">
                <a:solidFill>
                  <a:srgbClr val="000000"/>
                </a:solidFill>
              </a:rPr>
              <a:t>As the periods for fixed asset cannot be re-opened once they have been closed, make sure to complete the following processes before </a:t>
            </a:r>
            <a:r>
              <a:rPr lang="en-US" sz="1400" dirty="0">
                <a:solidFill>
                  <a:srgbClr val="000000"/>
                </a:solidFill>
              </a:rPr>
              <a:t>period close</a:t>
            </a:r>
            <a:r>
              <a:rPr lang="en-US" sz="1400" b="0" dirty="0">
                <a:solidFill>
                  <a:srgbClr val="000000"/>
                </a:solidFill>
              </a:rPr>
              <a:t>:</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Prepare and Post Mass Additions</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Complete all Manual Additions</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Complete Adjustments</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Complete Retirements</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Complete Transfers</a:t>
            </a:r>
          </a:p>
          <a:p>
            <a:pPr marL="568325" lvl="1" indent="-285750" fontAlgn="t">
              <a:lnSpc>
                <a:spcPct val="150000"/>
              </a:lnSpc>
              <a:spcBef>
                <a:spcPts val="0"/>
              </a:spcBef>
              <a:spcAft>
                <a:spcPts val="0"/>
              </a:spcAft>
              <a:buFont typeface="Courier New" panose="02070309020205020404" pitchFamily="49" charset="0"/>
              <a:buChar char="o"/>
              <a:defRPr/>
            </a:pPr>
            <a:r>
              <a:rPr lang="en-US" sz="1400" dirty="0">
                <a:solidFill>
                  <a:srgbClr val="000000"/>
                </a:solidFill>
              </a:rPr>
              <a:t>Complete Reinstatements</a:t>
            </a:r>
          </a:p>
          <a:p>
            <a:pPr lvl="0" indent="-174625" fontAlgn="t">
              <a:lnSpc>
                <a:spcPct val="150000"/>
              </a:lnSpc>
              <a:spcBef>
                <a:spcPts val="0"/>
              </a:spcBef>
              <a:spcAft>
                <a:spcPts val="0"/>
              </a:spcAft>
              <a:buFont typeface="Arial" panose="020B0604020202020204" pitchFamily="34" charset="0"/>
              <a:buChar char="•"/>
              <a:defRPr/>
            </a:pPr>
            <a:r>
              <a:rPr lang="en-US" sz="1400" b="0" dirty="0">
                <a:solidFill>
                  <a:srgbClr val="000000"/>
                </a:solidFill>
              </a:rPr>
              <a:t>Run Depreciation and don’t post the entries before reviewing the depreciation figures to the ledger. Once everything is reviewed and finalized, then post the depreciation to the ledger.</a:t>
            </a:r>
          </a:p>
          <a:p>
            <a:pPr lvl="0" indent="-174625" fontAlgn="t">
              <a:lnSpc>
                <a:spcPct val="150000"/>
              </a:lnSpc>
              <a:spcBef>
                <a:spcPts val="0"/>
              </a:spcBef>
              <a:spcAft>
                <a:spcPts val="0"/>
              </a:spcAft>
              <a:buFont typeface="Arial" panose="020B0604020202020204" pitchFamily="34" charset="0"/>
              <a:buChar char="•"/>
              <a:defRPr/>
            </a:pPr>
            <a:r>
              <a:rPr lang="en-US" sz="1400" b="0" dirty="0">
                <a:solidFill>
                  <a:srgbClr val="000000"/>
                </a:solidFill>
              </a:rPr>
              <a:t>Run the General Ledger and Sub ledger Account Analysis reports to reconcile asset balances in the Assets module and General Ledger module</a:t>
            </a:r>
            <a:endParaRPr lang="en-US" sz="1400" dirty="0"/>
          </a:p>
        </p:txBody>
      </p:sp>
      <p:sp>
        <p:nvSpPr>
          <p:cNvPr id="8" name="Rectangle 7">
            <a:extLst>
              <a:ext uri="{FF2B5EF4-FFF2-40B4-BE49-F238E27FC236}">
                <a16:creationId xmlns:a16="http://schemas.microsoft.com/office/drawing/2014/main" id="{608B6498-0955-4EB2-A94F-8EF5A10FAA6C}"/>
              </a:ext>
            </a:extLst>
          </p:cNvPr>
          <p:cNvSpPr/>
          <p:nvPr/>
        </p:nvSpPr>
        <p:spPr bwMode="gray">
          <a:xfrm>
            <a:off x="9638718" y="2936632"/>
            <a:ext cx="2001747" cy="166783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marL="228600" indent="-228600">
              <a:lnSpc>
                <a:spcPct val="106000"/>
              </a:lnSpc>
              <a:buAutoNum type="arabicPeriod"/>
            </a:pPr>
            <a:r>
              <a:rPr lang="en-US" sz="1050" b="1" dirty="0">
                <a:solidFill>
                  <a:srgbClr val="000000"/>
                </a:solidFill>
                <a:cs typeface="Calibri"/>
              </a:rPr>
              <a:t>Current Close Standard Operating Procedure </a:t>
            </a:r>
          </a:p>
          <a:p>
            <a:pPr>
              <a:lnSpc>
                <a:spcPct val="106000"/>
              </a:lnSpc>
            </a:pPr>
            <a:endParaRPr lang="en-US" dirty="0">
              <a:solidFill>
                <a:srgbClr val="000000"/>
              </a:solidFill>
              <a:cs typeface="Calibri"/>
            </a:endParaRPr>
          </a:p>
          <a:p>
            <a:pPr>
              <a:lnSpc>
                <a:spcPct val="106000"/>
              </a:lnSpc>
            </a:pPr>
            <a:endParaRPr lang="en-US" sz="1050" b="1" dirty="0">
              <a:solidFill>
                <a:srgbClr val="000000"/>
              </a:solidFill>
              <a:cs typeface="Calibri"/>
            </a:endParaRPr>
          </a:p>
        </p:txBody>
      </p:sp>
      <p:sp>
        <p:nvSpPr>
          <p:cNvPr id="10" name="Rectangle 9">
            <a:extLst>
              <a:ext uri="{FF2B5EF4-FFF2-40B4-BE49-F238E27FC236}">
                <a16:creationId xmlns:a16="http://schemas.microsoft.com/office/drawing/2014/main" id="{24B5A8FC-6C0A-418D-97DD-57451BE2FCFF}"/>
              </a:ext>
            </a:extLst>
          </p:cNvPr>
          <p:cNvSpPr/>
          <p:nvPr/>
        </p:nvSpPr>
        <p:spPr bwMode="gray">
          <a:xfrm>
            <a:off x="9855637" y="2811078"/>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Discovery Questions</a:t>
            </a:r>
            <a:endParaRPr lang="en-US" sz="1200" b="1" dirty="0">
              <a:solidFill>
                <a:schemeClr val="bg1"/>
              </a:solidFill>
              <a:cs typeface="Calibri"/>
            </a:endParaRPr>
          </a:p>
        </p:txBody>
      </p:sp>
    </p:spTree>
    <p:extLst>
      <p:ext uri="{BB962C8B-B14F-4D97-AF65-F5344CB8AC3E}">
        <p14:creationId xmlns:p14="http://schemas.microsoft.com/office/powerpoint/2010/main" val="130174654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a:t>MAINTAIN ASSETS BOOK</a:t>
            </a:r>
          </a:p>
        </p:txBody>
      </p:sp>
    </p:spTree>
    <p:extLst>
      <p:ext uri="{BB962C8B-B14F-4D97-AF65-F5344CB8AC3E}">
        <p14:creationId xmlns:p14="http://schemas.microsoft.com/office/powerpoint/2010/main" val="5569264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01650" y="240341"/>
            <a:ext cx="11188700" cy="334099"/>
          </a:xfrm>
        </p:spPr>
        <p:txBody>
          <a:bodyPr/>
          <a:lstStyle/>
          <a:p>
            <a:r>
              <a:rPr lang="en-US" sz="3000" b="1" noProof="0">
                <a:cs typeface="Calibri Light"/>
              </a:rPr>
              <a:t>Asset Books</a:t>
            </a:r>
          </a:p>
        </p:txBody>
      </p:sp>
      <p:sp>
        <p:nvSpPr>
          <p:cNvPr id="88" name="Rectangle 87">
            <a:extLst>
              <a:ext uri="{FF2B5EF4-FFF2-40B4-BE49-F238E27FC236}">
                <a16:creationId xmlns:a16="http://schemas.microsoft.com/office/drawing/2014/main" id="{9770C3F7-C154-420A-9EDA-9306B533A6BC}"/>
              </a:ext>
            </a:extLst>
          </p:cNvPr>
          <p:cNvSpPr/>
          <p:nvPr/>
        </p:nvSpPr>
        <p:spPr>
          <a:xfrm>
            <a:off x="1473089" y="3173770"/>
            <a:ext cx="1238752" cy="733619"/>
          </a:xfrm>
          <a:prstGeom prst="rect">
            <a:avLst/>
          </a:prstGeom>
          <a:solidFill>
            <a:schemeClr val="accent2"/>
          </a:solidFill>
          <a:ln w="28575" cap="flat" cmpd="sng" algn="ctr">
            <a:solidFill>
              <a:schemeClr val="accent5"/>
            </a:solidFill>
            <a:prstDash val="solid"/>
          </a:ln>
          <a:effectLst/>
        </p:spPr>
        <p:txBody>
          <a:bodyPr rtlCol="0" anchor="ctr"/>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0" cap="none" spc="0" normalizeH="0" baseline="0" noProof="0">
                <a:ln>
                  <a:noFill/>
                </a:ln>
                <a:solidFill>
                  <a:srgbClr val="11111F"/>
                </a:solidFill>
                <a:effectLst/>
                <a:uLnTx/>
                <a:uFillTx/>
                <a:ea typeface="+mn-ea"/>
                <a:cs typeface="+mn-cs"/>
                <a:sym typeface="Arial"/>
              </a:rPr>
              <a:t>Tax</a:t>
            </a:r>
          </a:p>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0" cap="none" spc="0" normalizeH="0" baseline="0" noProof="0">
                <a:ln>
                  <a:noFill/>
                </a:ln>
                <a:solidFill>
                  <a:srgbClr val="11111F"/>
                </a:solidFill>
                <a:effectLst/>
                <a:uLnTx/>
                <a:uFillTx/>
                <a:ea typeface="+mn-ea"/>
                <a:cs typeface="+mn-cs"/>
                <a:sym typeface="Arial"/>
              </a:rPr>
              <a:t>Asset Book</a:t>
            </a:r>
            <a:endParaRPr kumimoji="0" lang="en-US" sz="1200" i="0" u="none" strike="noStrike" kern="0" cap="none" spc="0" normalizeH="0" baseline="0" noProof="0">
              <a:ln>
                <a:noFill/>
              </a:ln>
              <a:solidFill>
                <a:srgbClr val="11111F"/>
              </a:solidFill>
              <a:effectLst/>
              <a:uLnTx/>
              <a:uFillTx/>
              <a:ea typeface="+mn-ea"/>
              <a:cs typeface="+mn-cs"/>
              <a:sym typeface="Arial"/>
            </a:endParaRPr>
          </a:p>
        </p:txBody>
      </p:sp>
      <p:sp>
        <p:nvSpPr>
          <p:cNvPr id="89" name="Rectangle 88">
            <a:extLst>
              <a:ext uri="{FF2B5EF4-FFF2-40B4-BE49-F238E27FC236}">
                <a16:creationId xmlns:a16="http://schemas.microsoft.com/office/drawing/2014/main" id="{42259E75-9311-4EAE-A371-73F9AAFD2806}"/>
              </a:ext>
            </a:extLst>
          </p:cNvPr>
          <p:cNvSpPr/>
          <p:nvPr/>
        </p:nvSpPr>
        <p:spPr>
          <a:xfrm>
            <a:off x="2414406" y="2116889"/>
            <a:ext cx="3076832" cy="588915"/>
          </a:xfrm>
          <a:prstGeom prst="rect">
            <a:avLst/>
          </a:prstGeom>
          <a:solidFill>
            <a:srgbClr val="D6D9DA"/>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lang="en-US" sz="1200" b="1" i="0" u="none" strike="noStrike" kern="0" cap="none" spc="0" normalizeH="0" baseline="0" noProof="0">
              <a:ln>
                <a:noFill/>
              </a:ln>
              <a:solidFill>
                <a:srgbClr val="FFFFFF"/>
              </a:solidFill>
              <a:effectLst/>
              <a:uLnTx/>
              <a:uFillTx/>
              <a:latin typeface="Proxima Nova" panose="020B0604020202020204" charset="0"/>
              <a:ea typeface="+mn-ea"/>
              <a:cs typeface="+mn-cs"/>
              <a:sym typeface="Arial"/>
            </a:endParaRPr>
          </a:p>
        </p:txBody>
      </p:sp>
      <p:sp>
        <p:nvSpPr>
          <p:cNvPr id="90" name="AutoShape 28">
            <a:extLst>
              <a:ext uri="{FF2B5EF4-FFF2-40B4-BE49-F238E27FC236}">
                <a16:creationId xmlns:a16="http://schemas.microsoft.com/office/drawing/2014/main" id="{EAE9C03E-3929-44EF-B663-2FA46FFDC7AD}"/>
              </a:ext>
            </a:extLst>
          </p:cNvPr>
          <p:cNvSpPr>
            <a:spLocks noChangeArrowheads="1"/>
          </p:cNvSpPr>
          <p:nvPr/>
        </p:nvSpPr>
        <p:spPr bwMode="auto">
          <a:xfrm>
            <a:off x="5758030" y="3173771"/>
            <a:ext cx="1325159" cy="723679"/>
          </a:xfrm>
          <a:prstGeom prst="rect">
            <a:avLst/>
          </a:prstGeom>
          <a:solidFill>
            <a:schemeClr val="accent2"/>
          </a:solidFill>
          <a:ln w="28575" algn="ctr">
            <a:solidFill>
              <a:schemeClr val="accent5"/>
            </a:solidFill>
            <a:round/>
            <a:headEnd type="none" w="sm" len="sm"/>
            <a:tailEnd type="none" w="sm" len="sm"/>
          </a:ln>
          <a:effectLst/>
        </p:spPr>
        <p:txBody>
          <a:bodyPr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1200" cap="none" spc="0" normalizeH="0" baseline="0" noProof="0">
                <a:ln>
                  <a:noFill/>
                </a:ln>
                <a:solidFill>
                  <a:srgbClr val="11111F"/>
                </a:solidFill>
                <a:effectLst/>
                <a:uLnTx/>
                <a:uFillTx/>
                <a:ea typeface="+mn-ea"/>
                <a:cs typeface="+mn-cs"/>
                <a:sym typeface="Arial"/>
              </a:rPr>
              <a:t>Local Stat </a:t>
            </a:r>
            <a:br>
              <a:rPr kumimoji="0" lang="en-GB" sz="1200" i="0" u="none" strike="noStrike" kern="1200" cap="none" spc="0" normalizeH="0" baseline="0" noProof="0">
                <a:ln>
                  <a:noFill/>
                </a:ln>
                <a:solidFill>
                  <a:srgbClr val="11111F"/>
                </a:solidFill>
                <a:effectLst/>
                <a:uLnTx/>
                <a:uFillTx/>
                <a:ea typeface="+mn-ea"/>
                <a:cs typeface="+mn-cs"/>
                <a:sym typeface="Arial"/>
              </a:rPr>
            </a:br>
            <a:r>
              <a:rPr kumimoji="0" lang="en-GB" sz="1200" i="0" u="none" strike="noStrike" kern="1200" cap="none" spc="0" normalizeH="0" baseline="0" noProof="0">
                <a:ln>
                  <a:noFill/>
                </a:ln>
                <a:solidFill>
                  <a:srgbClr val="11111F"/>
                </a:solidFill>
                <a:effectLst/>
                <a:uLnTx/>
                <a:uFillTx/>
                <a:ea typeface="+mn-ea"/>
                <a:cs typeface="+mn-cs"/>
                <a:sym typeface="Arial"/>
              </a:rPr>
              <a:t>Asset Book</a:t>
            </a:r>
          </a:p>
        </p:txBody>
      </p:sp>
      <p:cxnSp>
        <p:nvCxnSpPr>
          <p:cNvPr id="91" name="AutoShape 25">
            <a:extLst>
              <a:ext uri="{FF2B5EF4-FFF2-40B4-BE49-F238E27FC236}">
                <a16:creationId xmlns:a16="http://schemas.microsoft.com/office/drawing/2014/main" id="{BD605498-2B59-4EF2-B9E4-3918E952C078}"/>
              </a:ext>
            </a:extLst>
          </p:cNvPr>
          <p:cNvCxnSpPr>
            <a:cxnSpLocks noChangeShapeType="1"/>
          </p:cNvCxnSpPr>
          <p:nvPr/>
        </p:nvCxnSpPr>
        <p:spPr bwMode="auto">
          <a:xfrm>
            <a:off x="4577642" y="3511494"/>
            <a:ext cx="1180388" cy="4239"/>
          </a:xfrm>
          <a:prstGeom prst="straightConnector1">
            <a:avLst/>
          </a:prstGeom>
          <a:noFill/>
          <a:ln w="22225">
            <a:solidFill>
              <a:srgbClr val="333333"/>
            </a:solidFill>
            <a:round/>
            <a:headEnd type="none" w="sm" len="sm"/>
            <a:tailEnd type="triangle" w="med" len="med"/>
          </a:ln>
          <a:effectLst/>
        </p:spPr>
      </p:cxnSp>
      <p:cxnSp>
        <p:nvCxnSpPr>
          <p:cNvPr id="92" name="AutoShape 24">
            <a:extLst>
              <a:ext uri="{FF2B5EF4-FFF2-40B4-BE49-F238E27FC236}">
                <a16:creationId xmlns:a16="http://schemas.microsoft.com/office/drawing/2014/main" id="{F39D6701-046A-4A5D-9A41-759C3FEDB18B}"/>
              </a:ext>
            </a:extLst>
          </p:cNvPr>
          <p:cNvCxnSpPr>
            <a:cxnSpLocks noChangeShapeType="1"/>
          </p:cNvCxnSpPr>
          <p:nvPr/>
        </p:nvCxnSpPr>
        <p:spPr bwMode="auto">
          <a:xfrm>
            <a:off x="3950771" y="5012842"/>
            <a:ext cx="0" cy="487418"/>
          </a:xfrm>
          <a:prstGeom prst="straightConnector1">
            <a:avLst/>
          </a:prstGeom>
          <a:noFill/>
          <a:ln w="22225">
            <a:solidFill>
              <a:srgbClr val="000000"/>
            </a:solidFill>
            <a:round/>
            <a:headEnd/>
            <a:tailEnd type="triangle" w="med" len="med"/>
          </a:ln>
          <a:effectLst/>
        </p:spPr>
      </p:cxnSp>
      <p:sp>
        <p:nvSpPr>
          <p:cNvPr id="93" name="AutoShape 28">
            <a:extLst>
              <a:ext uri="{FF2B5EF4-FFF2-40B4-BE49-F238E27FC236}">
                <a16:creationId xmlns:a16="http://schemas.microsoft.com/office/drawing/2014/main" id="{4FBCD294-C880-4752-BA4E-85AC237133C4}"/>
              </a:ext>
            </a:extLst>
          </p:cNvPr>
          <p:cNvSpPr>
            <a:spLocks noChangeArrowheads="1"/>
          </p:cNvSpPr>
          <p:nvPr/>
        </p:nvSpPr>
        <p:spPr bwMode="auto">
          <a:xfrm rot="16200000">
            <a:off x="5064238" y="2738599"/>
            <a:ext cx="556173" cy="3962828"/>
          </a:xfrm>
          <a:prstGeom prst="roundRect">
            <a:avLst>
              <a:gd name="adj" fmla="val 16667"/>
            </a:avLst>
          </a:prstGeom>
          <a:solidFill>
            <a:schemeClr val="accent3"/>
          </a:solidFill>
          <a:ln w="28575" algn="ctr">
            <a:solidFill>
              <a:schemeClr val="accent5"/>
            </a:solidFill>
            <a:round/>
            <a:headEnd type="none" w="sm" len="sm"/>
            <a:tailEnd type="none" w="sm" len="sm"/>
          </a:ln>
          <a:effectLst/>
        </p:spPr>
        <p:txBody>
          <a:bodyPr vert="eaVert" lIns="0" tIns="0" rIns="0" bIns="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1200" cap="none" spc="0" normalizeH="0" baseline="0" noProof="0">
                <a:ln>
                  <a:noFill/>
                </a:ln>
                <a:solidFill>
                  <a:srgbClr val="FFFFFF"/>
                </a:solidFill>
                <a:effectLst/>
                <a:uLnTx/>
                <a:uFillTx/>
                <a:ea typeface="+mn-ea"/>
                <a:cs typeface="+mn-cs"/>
                <a:sym typeface="Arial"/>
              </a:rPr>
              <a:t>Subledger Accounting</a:t>
            </a:r>
          </a:p>
        </p:txBody>
      </p:sp>
      <p:sp>
        <p:nvSpPr>
          <p:cNvPr id="94" name="TextBox 93">
            <a:extLst>
              <a:ext uri="{FF2B5EF4-FFF2-40B4-BE49-F238E27FC236}">
                <a16:creationId xmlns:a16="http://schemas.microsoft.com/office/drawing/2014/main" id="{5EF47FBE-E0B1-4E71-820A-A37B58D8D150}"/>
              </a:ext>
            </a:extLst>
          </p:cNvPr>
          <p:cNvSpPr txBox="1"/>
          <p:nvPr/>
        </p:nvSpPr>
        <p:spPr>
          <a:xfrm>
            <a:off x="4012003" y="2816397"/>
            <a:ext cx="722979" cy="307777"/>
          </a:xfrm>
          <a:prstGeom prst="rect">
            <a:avLst/>
          </a:prstGeom>
          <a:noFill/>
          <a:effectLst/>
        </p:spPr>
        <p:txBody>
          <a:bodyPr wrap="square" lIns="0" tIns="0" rIns="0" bIns="0" rtlCol="0">
            <a:spAutoFit/>
          </a:bodyPr>
          <a:lstStyle/>
          <a:p>
            <a:pPr>
              <a:spcBef>
                <a:spcPts val="599"/>
              </a:spcBef>
              <a:buClr>
                <a:srgbClr val="000000"/>
              </a:buClr>
              <a:buSzPct val="100000"/>
              <a:buFont typeface="Arial"/>
              <a:buNone/>
              <a:defRPr/>
            </a:pPr>
            <a:r>
              <a:rPr lang="en-US" sz="1000" kern="0">
                <a:solidFill>
                  <a:srgbClr val="313131"/>
                </a:solidFill>
                <a:cs typeface="Arial"/>
                <a:sym typeface="Arial"/>
              </a:rPr>
              <a:t>Asset Additions</a:t>
            </a:r>
          </a:p>
        </p:txBody>
      </p:sp>
      <p:sp>
        <p:nvSpPr>
          <p:cNvPr id="95" name="TextBox 94">
            <a:extLst>
              <a:ext uri="{FF2B5EF4-FFF2-40B4-BE49-F238E27FC236}">
                <a16:creationId xmlns:a16="http://schemas.microsoft.com/office/drawing/2014/main" id="{DB84E6CE-FF3D-47A3-B422-9E3CAAA0EC56}"/>
              </a:ext>
            </a:extLst>
          </p:cNvPr>
          <p:cNvSpPr txBox="1"/>
          <p:nvPr/>
        </p:nvSpPr>
        <p:spPr>
          <a:xfrm>
            <a:off x="4678616" y="3200518"/>
            <a:ext cx="947375" cy="307777"/>
          </a:xfrm>
          <a:prstGeom prst="rect">
            <a:avLst/>
          </a:prstGeom>
          <a:noFill/>
          <a:effectLst/>
        </p:spPr>
        <p:txBody>
          <a:bodyPr wrap="none" lIns="0" tIns="0" rIns="0" bIns="0" rtlCol="0">
            <a:spAutoFit/>
          </a:bodyPr>
          <a:lstStyle/>
          <a:p>
            <a:pPr>
              <a:spcBef>
                <a:spcPts val="599"/>
              </a:spcBef>
              <a:buClr>
                <a:srgbClr val="000000"/>
              </a:buClr>
              <a:buSzPct val="100000"/>
              <a:buFont typeface="Arial"/>
              <a:buNone/>
              <a:defRPr/>
            </a:pPr>
            <a:r>
              <a:rPr lang="en-US" sz="1000" kern="0">
                <a:solidFill>
                  <a:srgbClr val="313131"/>
                </a:solidFill>
                <a:cs typeface="Arial"/>
                <a:sym typeface="Arial"/>
              </a:rPr>
              <a:t>Mass Copy Assets </a:t>
            </a:r>
            <a:br>
              <a:rPr lang="en-US" sz="1000" kern="0">
                <a:solidFill>
                  <a:srgbClr val="313131"/>
                </a:solidFill>
                <a:cs typeface="Arial"/>
                <a:sym typeface="Arial"/>
              </a:rPr>
            </a:br>
            <a:r>
              <a:rPr lang="en-US" sz="1000" kern="0">
                <a:solidFill>
                  <a:srgbClr val="313131"/>
                </a:solidFill>
                <a:cs typeface="Arial"/>
                <a:sym typeface="Arial"/>
              </a:rPr>
              <a:t>to Tax Book</a:t>
            </a:r>
          </a:p>
        </p:txBody>
      </p:sp>
      <p:cxnSp>
        <p:nvCxnSpPr>
          <p:cNvPr id="96" name="AutoShape 24">
            <a:extLst>
              <a:ext uri="{FF2B5EF4-FFF2-40B4-BE49-F238E27FC236}">
                <a16:creationId xmlns:a16="http://schemas.microsoft.com/office/drawing/2014/main" id="{EDBA9EEA-0814-4029-9596-BA40846A6995}"/>
              </a:ext>
            </a:extLst>
          </p:cNvPr>
          <p:cNvCxnSpPr>
            <a:cxnSpLocks noChangeShapeType="1"/>
          </p:cNvCxnSpPr>
          <p:nvPr/>
        </p:nvCxnSpPr>
        <p:spPr bwMode="auto">
          <a:xfrm flipH="1">
            <a:off x="6454771" y="4991895"/>
            <a:ext cx="3174" cy="508365"/>
          </a:xfrm>
          <a:prstGeom prst="straightConnector1">
            <a:avLst/>
          </a:prstGeom>
          <a:noFill/>
          <a:ln w="22225">
            <a:solidFill>
              <a:srgbClr val="000000"/>
            </a:solidFill>
            <a:round/>
            <a:headEnd/>
            <a:tailEnd type="triangle" w="med" len="med"/>
          </a:ln>
          <a:effectLst/>
        </p:spPr>
      </p:cxnSp>
      <p:sp>
        <p:nvSpPr>
          <p:cNvPr id="97" name="TextBox 96">
            <a:extLst>
              <a:ext uri="{FF2B5EF4-FFF2-40B4-BE49-F238E27FC236}">
                <a16:creationId xmlns:a16="http://schemas.microsoft.com/office/drawing/2014/main" id="{ABBA5F3E-8151-4206-802B-FC3DF0745CE0}"/>
              </a:ext>
            </a:extLst>
          </p:cNvPr>
          <p:cNvSpPr txBox="1"/>
          <p:nvPr/>
        </p:nvSpPr>
        <p:spPr>
          <a:xfrm>
            <a:off x="6474110" y="5060446"/>
            <a:ext cx="992548" cy="307777"/>
          </a:xfrm>
          <a:prstGeom prst="rect">
            <a:avLst/>
          </a:prstGeom>
          <a:noFill/>
          <a:effectLst/>
        </p:spPr>
        <p:txBody>
          <a:bodyPr wrap="square" lIns="0" tIns="0" rIns="0" bIns="0" rtlCol="0">
            <a:spAutoFit/>
          </a:bodyPr>
          <a:lstStyle/>
          <a:p>
            <a:pPr>
              <a:spcBef>
                <a:spcPts val="599"/>
              </a:spcBef>
              <a:buClr>
                <a:srgbClr val="000000"/>
              </a:buClr>
              <a:buSzPct val="100000"/>
              <a:buFont typeface="Arial"/>
              <a:buNone/>
              <a:defRPr/>
            </a:pPr>
            <a:r>
              <a:rPr lang="en-US" sz="1000" kern="0" dirty="0">
                <a:solidFill>
                  <a:srgbClr val="313131"/>
                </a:solidFill>
                <a:cs typeface="Arial"/>
                <a:sym typeface="Arial"/>
              </a:rPr>
              <a:t>Accounting other than Fixed Assets</a:t>
            </a:r>
          </a:p>
        </p:txBody>
      </p:sp>
      <p:sp>
        <p:nvSpPr>
          <p:cNvPr id="98" name="Rectangle 97">
            <a:extLst>
              <a:ext uri="{FF2B5EF4-FFF2-40B4-BE49-F238E27FC236}">
                <a16:creationId xmlns:a16="http://schemas.microsoft.com/office/drawing/2014/main" id="{30C750DF-21B9-4C7F-BA6B-F2A8A20742C2}"/>
              </a:ext>
            </a:extLst>
          </p:cNvPr>
          <p:cNvSpPr/>
          <p:nvPr/>
        </p:nvSpPr>
        <p:spPr bwMode="auto">
          <a:xfrm rot="16200000">
            <a:off x="-42276" y="3391250"/>
            <a:ext cx="1992019" cy="647778"/>
          </a:xfrm>
          <a:prstGeom prst="rect">
            <a:avLst/>
          </a:prstGeom>
          <a:solidFill>
            <a:schemeClr val="accent2"/>
          </a:solidFill>
          <a:ln w="25400" algn="ctr">
            <a:solidFill>
              <a:srgbClr val="11111F"/>
            </a:solidFill>
            <a:round/>
            <a:headEnd type="none" w="sm" len="sm"/>
            <a:tailEnd type="none" w="sm" len="sm"/>
          </a:ln>
          <a:effectLst/>
        </p:spPr>
        <p:txBody>
          <a:bodyPr lIns="0" tIns="0" rIns="0" bIns="0" anchor="ctr" anchorCtr="0"/>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cs typeface="Arial"/>
                <a:sym typeface="Arial"/>
              </a:rPr>
              <a:t>Fixed Assets</a:t>
            </a:r>
          </a:p>
        </p:txBody>
      </p:sp>
      <p:sp>
        <p:nvSpPr>
          <p:cNvPr id="99" name="Rectangle 98">
            <a:extLst>
              <a:ext uri="{FF2B5EF4-FFF2-40B4-BE49-F238E27FC236}">
                <a16:creationId xmlns:a16="http://schemas.microsoft.com/office/drawing/2014/main" id="{AA01DA76-9E76-46B6-BD85-93EED0DB4205}"/>
              </a:ext>
            </a:extLst>
          </p:cNvPr>
          <p:cNvSpPr/>
          <p:nvPr/>
        </p:nvSpPr>
        <p:spPr bwMode="auto">
          <a:xfrm rot="16200000">
            <a:off x="219456" y="5200122"/>
            <a:ext cx="1478561" cy="647778"/>
          </a:xfrm>
          <a:prstGeom prst="rect">
            <a:avLst/>
          </a:prstGeom>
          <a:solidFill>
            <a:schemeClr val="accent4"/>
          </a:solidFill>
          <a:ln w="25400" algn="ctr">
            <a:solidFill>
              <a:srgbClr val="11111F"/>
            </a:solidFill>
            <a:round/>
            <a:headEnd type="none" w="sm" len="sm"/>
            <a:tailEnd type="none" w="sm" len="sm"/>
          </a:ln>
          <a:effectLst/>
        </p:spPr>
        <p:txBody>
          <a:bodyPr lIns="0" tIns="0" rIns="0" bIns="0" anchor="ctr" anchorCtr="0"/>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cs typeface="Arial"/>
                <a:sym typeface="Arial"/>
              </a:rPr>
              <a:t>General Ledger</a:t>
            </a:r>
          </a:p>
        </p:txBody>
      </p:sp>
      <p:cxnSp>
        <p:nvCxnSpPr>
          <p:cNvPr id="100" name="Straight Connector 99">
            <a:extLst>
              <a:ext uri="{FF2B5EF4-FFF2-40B4-BE49-F238E27FC236}">
                <a16:creationId xmlns:a16="http://schemas.microsoft.com/office/drawing/2014/main" id="{7986728A-CE2F-4639-8F16-D6670C32EC69}"/>
              </a:ext>
            </a:extLst>
          </p:cNvPr>
          <p:cNvCxnSpPr>
            <a:cxnSpLocks/>
          </p:cNvCxnSpPr>
          <p:nvPr/>
        </p:nvCxnSpPr>
        <p:spPr>
          <a:xfrm>
            <a:off x="3950772" y="3937206"/>
            <a:ext cx="14941" cy="495646"/>
          </a:xfrm>
          <a:prstGeom prst="line">
            <a:avLst/>
          </a:prstGeom>
          <a:noFill/>
          <a:ln w="22225" cap="flat" cmpd="sng" algn="ctr">
            <a:solidFill>
              <a:srgbClr val="11111F"/>
            </a:solidFill>
            <a:prstDash val="solid"/>
          </a:ln>
          <a:effectLst/>
        </p:spPr>
      </p:cxnSp>
      <p:cxnSp>
        <p:nvCxnSpPr>
          <p:cNvPr id="101" name="Straight Connector 100">
            <a:extLst>
              <a:ext uri="{FF2B5EF4-FFF2-40B4-BE49-F238E27FC236}">
                <a16:creationId xmlns:a16="http://schemas.microsoft.com/office/drawing/2014/main" id="{F6CA28E9-5A2E-4FA3-8FF3-EFC11917B7F4}"/>
              </a:ext>
            </a:extLst>
          </p:cNvPr>
          <p:cNvCxnSpPr>
            <a:cxnSpLocks/>
          </p:cNvCxnSpPr>
          <p:nvPr/>
        </p:nvCxnSpPr>
        <p:spPr>
          <a:xfrm>
            <a:off x="6455435" y="3958546"/>
            <a:ext cx="0" cy="483380"/>
          </a:xfrm>
          <a:prstGeom prst="line">
            <a:avLst/>
          </a:prstGeom>
          <a:noFill/>
          <a:ln w="22225" cap="flat" cmpd="sng" algn="ctr">
            <a:solidFill>
              <a:srgbClr val="11111F"/>
            </a:solidFill>
            <a:prstDash val="solid"/>
          </a:ln>
          <a:effectLst/>
        </p:spPr>
      </p:cxnSp>
      <p:cxnSp>
        <p:nvCxnSpPr>
          <p:cNvPr id="102" name="Straight Arrow Connector 101">
            <a:extLst>
              <a:ext uri="{FF2B5EF4-FFF2-40B4-BE49-F238E27FC236}">
                <a16:creationId xmlns:a16="http://schemas.microsoft.com/office/drawing/2014/main" id="{B3E0BA94-DFB2-4CBE-9686-ADE0A174072A}"/>
              </a:ext>
            </a:extLst>
          </p:cNvPr>
          <p:cNvCxnSpPr/>
          <p:nvPr/>
        </p:nvCxnSpPr>
        <p:spPr>
          <a:xfrm flipH="1">
            <a:off x="2711842" y="3515733"/>
            <a:ext cx="612058" cy="0"/>
          </a:xfrm>
          <a:prstGeom prst="straightConnector1">
            <a:avLst/>
          </a:prstGeom>
          <a:noFill/>
          <a:ln w="22225" cap="flat" cmpd="sng" algn="ctr">
            <a:solidFill>
              <a:srgbClr val="11111F">
                <a:shade val="95000"/>
                <a:satMod val="105000"/>
              </a:srgbClr>
            </a:solidFill>
            <a:prstDash val="solid"/>
            <a:tailEnd type="triangle"/>
          </a:ln>
          <a:effectLst/>
        </p:spPr>
      </p:cxnSp>
      <p:sp>
        <p:nvSpPr>
          <p:cNvPr id="103" name="Rectangle 102">
            <a:extLst>
              <a:ext uri="{FF2B5EF4-FFF2-40B4-BE49-F238E27FC236}">
                <a16:creationId xmlns:a16="http://schemas.microsoft.com/office/drawing/2014/main" id="{0468C061-CF1E-4B97-85A9-68D9B1CFEC7A}"/>
              </a:ext>
            </a:extLst>
          </p:cNvPr>
          <p:cNvSpPr/>
          <p:nvPr/>
        </p:nvSpPr>
        <p:spPr bwMode="auto">
          <a:xfrm rot="16200000">
            <a:off x="240946" y="1601322"/>
            <a:ext cx="1448487" cy="648598"/>
          </a:xfrm>
          <a:prstGeom prst="rect">
            <a:avLst/>
          </a:prstGeom>
          <a:solidFill>
            <a:schemeClr val="accent1"/>
          </a:solidFill>
          <a:ln w="25400" algn="ctr">
            <a:solidFill>
              <a:srgbClr val="11111F"/>
            </a:solidFill>
            <a:round/>
            <a:headEnd type="none" w="sm" len="sm"/>
            <a:tailEnd type="none" w="sm" len="sm"/>
          </a:ln>
          <a:effectLst/>
        </p:spPr>
        <p:txBody>
          <a:bodyPr lIns="0" tIns="0" rIns="0" bIns="0" anchor="ctr" anchorCtr="0"/>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cs typeface="Arial"/>
                <a:sym typeface="Arial"/>
              </a:rPr>
              <a:t>Other Subledgers</a:t>
            </a:r>
          </a:p>
        </p:txBody>
      </p:sp>
      <p:cxnSp>
        <p:nvCxnSpPr>
          <p:cNvPr id="104" name="Straight Arrow Connector 103">
            <a:extLst>
              <a:ext uri="{FF2B5EF4-FFF2-40B4-BE49-F238E27FC236}">
                <a16:creationId xmlns:a16="http://schemas.microsoft.com/office/drawing/2014/main" id="{C811C347-E32D-4502-8C6D-1917A4122178}"/>
              </a:ext>
            </a:extLst>
          </p:cNvPr>
          <p:cNvCxnSpPr>
            <a:cxnSpLocks/>
            <a:stCxn id="107" idx="2"/>
          </p:cNvCxnSpPr>
          <p:nvPr/>
        </p:nvCxnSpPr>
        <p:spPr>
          <a:xfrm flipH="1">
            <a:off x="3950773" y="2534863"/>
            <a:ext cx="2554" cy="655813"/>
          </a:xfrm>
          <a:prstGeom prst="straightConnector1">
            <a:avLst/>
          </a:prstGeom>
          <a:noFill/>
          <a:ln w="22225" cap="flat" cmpd="sng" algn="ctr">
            <a:solidFill>
              <a:srgbClr val="11111F">
                <a:shade val="95000"/>
                <a:satMod val="105000"/>
              </a:srgbClr>
            </a:solidFill>
            <a:prstDash val="solid"/>
            <a:tailEnd type="triangle"/>
          </a:ln>
          <a:effectLst/>
        </p:spPr>
      </p:cxnSp>
      <p:sp>
        <p:nvSpPr>
          <p:cNvPr id="105" name="Rectangle 104">
            <a:extLst>
              <a:ext uri="{FF2B5EF4-FFF2-40B4-BE49-F238E27FC236}">
                <a16:creationId xmlns:a16="http://schemas.microsoft.com/office/drawing/2014/main" id="{813B72BD-FB35-4E96-BD49-A02DACB3ACE8}"/>
              </a:ext>
            </a:extLst>
          </p:cNvPr>
          <p:cNvSpPr/>
          <p:nvPr/>
        </p:nvSpPr>
        <p:spPr>
          <a:xfrm>
            <a:off x="2449587" y="1436603"/>
            <a:ext cx="3081407" cy="459140"/>
          </a:xfrm>
          <a:prstGeom prst="rect">
            <a:avLst/>
          </a:prstGeom>
          <a:solidFill>
            <a:schemeClr val="accent1"/>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400" i="0" u="none" strike="noStrike" kern="0" cap="none" spc="0" normalizeH="0" baseline="0" noProof="0">
                <a:ln>
                  <a:noFill/>
                </a:ln>
                <a:solidFill>
                  <a:srgbClr val="FFFFFF"/>
                </a:solidFill>
                <a:effectLst/>
                <a:uLnTx/>
                <a:uFillTx/>
                <a:ea typeface="+mn-ea"/>
                <a:cs typeface="+mn-cs"/>
                <a:sym typeface="Arial"/>
              </a:rPr>
              <a:t>Mass Additions</a:t>
            </a:r>
          </a:p>
        </p:txBody>
      </p:sp>
      <p:sp>
        <p:nvSpPr>
          <p:cNvPr id="106" name="Rectangle 105">
            <a:extLst>
              <a:ext uri="{FF2B5EF4-FFF2-40B4-BE49-F238E27FC236}">
                <a16:creationId xmlns:a16="http://schemas.microsoft.com/office/drawing/2014/main" id="{1DDA0453-25EB-4578-BDD9-6004B20ED469}"/>
              </a:ext>
            </a:extLst>
          </p:cNvPr>
          <p:cNvSpPr/>
          <p:nvPr/>
        </p:nvSpPr>
        <p:spPr>
          <a:xfrm>
            <a:off x="2504811" y="2075723"/>
            <a:ext cx="914400" cy="459140"/>
          </a:xfrm>
          <a:prstGeom prst="rect">
            <a:avLst/>
          </a:prstGeom>
          <a:solidFill>
            <a:schemeClr val="accent1"/>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ea typeface="+mn-ea"/>
                <a:cs typeface="+mn-cs"/>
                <a:sym typeface="Arial"/>
              </a:rPr>
              <a:t>Payables</a:t>
            </a:r>
          </a:p>
        </p:txBody>
      </p:sp>
      <p:sp>
        <p:nvSpPr>
          <p:cNvPr id="107" name="Rectangle 106">
            <a:extLst>
              <a:ext uri="{FF2B5EF4-FFF2-40B4-BE49-F238E27FC236}">
                <a16:creationId xmlns:a16="http://schemas.microsoft.com/office/drawing/2014/main" id="{8F526616-62A2-4AB3-ABC4-901DB9A74681}"/>
              </a:ext>
            </a:extLst>
          </p:cNvPr>
          <p:cNvSpPr/>
          <p:nvPr/>
        </p:nvSpPr>
        <p:spPr>
          <a:xfrm>
            <a:off x="3496127" y="2075723"/>
            <a:ext cx="914400" cy="459140"/>
          </a:xfrm>
          <a:prstGeom prst="rect">
            <a:avLst/>
          </a:prstGeom>
          <a:solidFill>
            <a:schemeClr val="accent1"/>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ea typeface="+mn-ea"/>
                <a:cs typeface="+mn-cs"/>
                <a:sym typeface="Arial"/>
              </a:rPr>
              <a:t>Projects</a:t>
            </a:r>
          </a:p>
        </p:txBody>
      </p:sp>
      <p:sp>
        <p:nvSpPr>
          <p:cNvPr id="108" name="Rectangle 107">
            <a:extLst>
              <a:ext uri="{FF2B5EF4-FFF2-40B4-BE49-F238E27FC236}">
                <a16:creationId xmlns:a16="http://schemas.microsoft.com/office/drawing/2014/main" id="{B2502EC4-980C-4761-BA83-B352E3E656D0}"/>
              </a:ext>
            </a:extLst>
          </p:cNvPr>
          <p:cNvSpPr/>
          <p:nvPr/>
        </p:nvSpPr>
        <p:spPr>
          <a:xfrm>
            <a:off x="4487443" y="2075723"/>
            <a:ext cx="914400" cy="459140"/>
          </a:xfrm>
          <a:prstGeom prst="rect">
            <a:avLst/>
          </a:prstGeom>
          <a:solidFill>
            <a:schemeClr val="accent1"/>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r>
              <a:rPr kumimoji="0" lang="en-US" sz="1200" i="0" u="none" strike="noStrike" kern="0" cap="none" spc="0" normalizeH="0" baseline="0" noProof="0">
                <a:ln>
                  <a:noFill/>
                </a:ln>
                <a:solidFill>
                  <a:srgbClr val="FFFFFF"/>
                </a:solidFill>
                <a:effectLst/>
                <a:uLnTx/>
                <a:uFillTx/>
                <a:ea typeface="+mn-ea"/>
                <a:cs typeface="+mn-cs"/>
                <a:sym typeface="Arial"/>
              </a:rPr>
              <a:t>Manual</a:t>
            </a:r>
          </a:p>
        </p:txBody>
      </p:sp>
      <p:sp>
        <p:nvSpPr>
          <p:cNvPr id="109" name="Rectangle 108">
            <a:extLst>
              <a:ext uri="{FF2B5EF4-FFF2-40B4-BE49-F238E27FC236}">
                <a16:creationId xmlns:a16="http://schemas.microsoft.com/office/drawing/2014/main" id="{17752C46-204A-4B29-AC72-99DCEB7BB2FE}"/>
              </a:ext>
            </a:extLst>
          </p:cNvPr>
          <p:cNvSpPr/>
          <p:nvPr/>
        </p:nvSpPr>
        <p:spPr>
          <a:xfrm>
            <a:off x="3329440" y="3177380"/>
            <a:ext cx="1238752" cy="733619"/>
          </a:xfrm>
          <a:prstGeom prst="rect">
            <a:avLst/>
          </a:prstGeom>
          <a:solidFill>
            <a:schemeClr val="accent2"/>
          </a:solidFill>
          <a:ln w="28575" cap="flat" cmpd="sng" algn="ctr">
            <a:solidFill>
              <a:schemeClr val="accent5"/>
            </a:solidFill>
            <a:prstDash val="solid"/>
          </a:ln>
          <a:effectLst/>
        </p:spPr>
        <p:txBody>
          <a:bodyPr rtlCol="0" anchor="ctr"/>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lang="en-GB" sz="1200" kern="0" dirty="0">
                <a:solidFill>
                  <a:srgbClr val="11111F"/>
                </a:solidFill>
                <a:sym typeface="Arial"/>
              </a:rPr>
              <a:t>Corporate</a:t>
            </a:r>
            <a:endParaRPr kumimoji="0" lang="en-GB" sz="1200" i="0" u="none" strike="noStrike" kern="0" cap="none" spc="0" normalizeH="0" baseline="0" noProof="0" dirty="0">
              <a:ln>
                <a:noFill/>
              </a:ln>
              <a:solidFill>
                <a:srgbClr val="11111F"/>
              </a:solidFill>
              <a:effectLst/>
              <a:uLnTx/>
              <a:uFillTx/>
              <a:ea typeface="+mn-ea"/>
              <a:cs typeface="+mn-cs"/>
              <a:sym typeface="Arial"/>
            </a:endParaRPr>
          </a:p>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0" cap="none" spc="0" normalizeH="0" baseline="0" noProof="0" dirty="0">
                <a:ln>
                  <a:noFill/>
                </a:ln>
                <a:solidFill>
                  <a:srgbClr val="11111F"/>
                </a:solidFill>
                <a:effectLst/>
                <a:uLnTx/>
                <a:uFillTx/>
                <a:ea typeface="+mn-ea"/>
                <a:cs typeface="+mn-cs"/>
                <a:sym typeface="Arial"/>
              </a:rPr>
              <a:t>Asset Book</a:t>
            </a:r>
            <a:endParaRPr kumimoji="0" lang="en-US" sz="1200" i="0" u="none" strike="noStrike" kern="0" cap="none" spc="0" normalizeH="0" baseline="0" noProof="0" dirty="0">
              <a:ln>
                <a:noFill/>
              </a:ln>
              <a:solidFill>
                <a:srgbClr val="11111F"/>
              </a:solidFill>
              <a:effectLst/>
              <a:uLnTx/>
              <a:uFillTx/>
              <a:ea typeface="+mn-ea"/>
              <a:cs typeface="+mn-cs"/>
              <a:sym typeface="Arial"/>
            </a:endParaRPr>
          </a:p>
        </p:txBody>
      </p:sp>
      <p:sp>
        <p:nvSpPr>
          <p:cNvPr id="110" name="Rectangle 109">
            <a:extLst>
              <a:ext uri="{FF2B5EF4-FFF2-40B4-BE49-F238E27FC236}">
                <a16:creationId xmlns:a16="http://schemas.microsoft.com/office/drawing/2014/main" id="{D7F4D2F6-F5BD-442F-A3A9-6C91F893C408}"/>
              </a:ext>
            </a:extLst>
          </p:cNvPr>
          <p:cNvSpPr/>
          <p:nvPr/>
        </p:nvSpPr>
        <p:spPr>
          <a:xfrm>
            <a:off x="2855596" y="5500386"/>
            <a:ext cx="2196897" cy="723680"/>
          </a:xfrm>
          <a:prstGeom prst="rect">
            <a:avLst/>
          </a:prstGeom>
          <a:solidFill>
            <a:schemeClr val="accent4"/>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GB" sz="1200" i="0" u="none" strike="noStrike" kern="0" cap="none" spc="0" normalizeH="0" baseline="0" noProof="0" dirty="0">
                <a:ln>
                  <a:noFill/>
                </a:ln>
                <a:solidFill>
                  <a:srgbClr val="FFFFFF"/>
                </a:solidFill>
                <a:effectLst/>
                <a:uLnTx/>
                <a:uFillTx/>
                <a:ea typeface="+mn-ea"/>
                <a:cs typeface="+mn-cs"/>
                <a:sym typeface="Arial"/>
              </a:rPr>
              <a:t>Primary Ledger</a:t>
            </a:r>
            <a:endParaRPr kumimoji="0" lang="en-US" sz="1200" i="0" u="none" strike="noStrike" kern="0" cap="none" spc="0" normalizeH="0" baseline="0" noProof="0" dirty="0">
              <a:ln>
                <a:noFill/>
              </a:ln>
              <a:solidFill>
                <a:srgbClr val="FFFFFF"/>
              </a:solidFill>
              <a:effectLst/>
              <a:uLnTx/>
              <a:uFillTx/>
              <a:ea typeface="+mn-ea"/>
              <a:cs typeface="+mn-cs"/>
              <a:sym typeface="Arial"/>
            </a:endParaRPr>
          </a:p>
        </p:txBody>
      </p:sp>
      <p:sp>
        <p:nvSpPr>
          <p:cNvPr id="111" name="Rectangle 110">
            <a:extLst>
              <a:ext uri="{FF2B5EF4-FFF2-40B4-BE49-F238E27FC236}">
                <a16:creationId xmlns:a16="http://schemas.microsoft.com/office/drawing/2014/main" id="{7F2431AE-02AC-41D6-9248-DC3A6B94546F}"/>
              </a:ext>
            </a:extLst>
          </p:cNvPr>
          <p:cNvSpPr/>
          <p:nvPr/>
        </p:nvSpPr>
        <p:spPr>
          <a:xfrm>
            <a:off x="5355312" y="5526482"/>
            <a:ext cx="1968428" cy="723680"/>
          </a:xfrm>
          <a:prstGeom prst="rect">
            <a:avLst/>
          </a:prstGeom>
          <a:solidFill>
            <a:schemeClr val="accent4"/>
          </a:solidFill>
          <a:ln w="25400" cap="flat" cmpd="sng" algn="ctr">
            <a:solidFill>
              <a:srgbClr val="11111F"/>
            </a:solidFill>
            <a:prstDash val="solid"/>
          </a:ln>
          <a:effectLst/>
        </p:spPr>
        <p:txBody>
          <a:bodyPr rtlCol="0" anchor="ctr"/>
          <a:lstStyle/>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US" sz="1200" i="0" u="none" strike="noStrike" kern="0" cap="none" spc="0" normalizeH="0" baseline="0" noProof="0" dirty="0">
                <a:ln>
                  <a:noFill/>
                </a:ln>
                <a:solidFill>
                  <a:srgbClr val="FFFFFF"/>
                </a:solidFill>
                <a:effectLst/>
                <a:uLnTx/>
                <a:uFillTx/>
                <a:ea typeface="+mn-ea"/>
                <a:cs typeface="+mn-cs"/>
                <a:sym typeface="Arial"/>
              </a:rPr>
              <a:t>Secondary Ledger</a:t>
            </a:r>
          </a:p>
          <a:p>
            <a:pPr marL="0" marR="0" lvl="0" indent="0" algn="ctr" defTabSz="914400" eaLnBrk="1" fontAlgn="auto" latinLnBrk="0" hangingPunct="1">
              <a:lnSpc>
                <a:spcPct val="90000"/>
              </a:lnSpc>
              <a:spcBef>
                <a:spcPct val="0"/>
              </a:spcBef>
              <a:spcAft>
                <a:spcPts val="0"/>
              </a:spcAft>
              <a:buClr>
                <a:srgbClr val="000000"/>
              </a:buClr>
              <a:buSzTx/>
              <a:buFont typeface="Arial"/>
              <a:buNone/>
              <a:tabLst/>
              <a:defRPr/>
            </a:pPr>
            <a:r>
              <a:rPr kumimoji="0" lang="en-US" sz="1200" b="0" i="0" u="none" strike="noStrike" kern="0" cap="none" spc="0" normalizeH="0" baseline="0" noProof="0" dirty="0">
                <a:ln>
                  <a:noFill/>
                </a:ln>
                <a:solidFill>
                  <a:srgbClr val="FFFFFF"/>
                </a:solidFill>
                <a:effectLst/>
                <a:uLnTx/>
                <a:uFillTx/>
                <a:ea typeface="+mn-ea"/>
                <a:cs typeface="+mn-cs"/>
                <a:sym typeface="Arial"/>
              </a:rPr>
              <a:t>(Set to inherit non Fixed Assets accounting from Primary)</a:t>
            </a:r>
          </a:p>
        </p:txBody>
      </p:sp>
      <p:sp>
        <p:nvSpPr>
          <p:cNvPr id="112" name="Text Placeholder 36">
            <a:extLst>
              <a:ext uri="{FF2B5EF4-FFF2-40B4-BE49-F238E27FC236}">
                <a16:creationId xmlns:a16="http://schemas.microsoft.com/office/drawing/2014/main" id="{9D97543B-9123-4203-947E-3B94C59676C9}"/>
              </a:ext>
            </a:extLst>
          </p:cNvPr>
          <p:cNvSpPr txBox="1">
            <a:spLocks/>
          </p:cNvSpPr>
          <p:nvPr/>
        </p:nvSpPr>
        <p:spPr>
          <a:xfrm>
            <a:off x="5698555" y="1987560"/>
            <a:ext cx="1319537" cy="885174"/>
          </a:xfrm>
          <a:prstGeom prst="rect">
            <a:avLst/>
          </a:prstGeom>
          <a:solidFill>
            <a:schemeClr val="bg1">
              <a:lumMod val="85000"/>
            </a:schemeClr>
          </a:solidFill>
          <a:ln w="25400" cap="flat" cmpd="sng" algn="ctr">
            <a:solidFill>
              <a:srgbClr val="11111F"/>
            </a:solidFill>
            <a:prstDash val="solid"/>
          </a:ln>
          <a:effectLst/>
        </p:spPr>
        <p:txBody>
          <a:bodyPr spcFirstLastPara="1" wrap="square" lIns="91425" tIns="91425" rIns="91425" bIns="91425" rtlCol="0" anchor="ctr" anchorCtr="0">
            <a:noAutofit/>
          </a:bodyPr>
          <a:lstStyle>
            <a:defPPr marR="0" lvl="0" algn="l" rtl="0">
              <a:lnSpc>
                <a:spcPct val="100000"/>
              </a:lnSpc>
              <a:spcBef>
                <a:spcPts val="0"/>
              </a:spcBef>
              <a:spcAft>
                <a:spcPts val="0"/>
              </a:spcAft>
            </a:defPPr>
            <a:lvl1pPr marL="457200" marR="0" lvl="0" indent="-323850" algn="l" rtl="0">
              <a:lnSpc>
                <a:spcPct val="115000"/>
              </a:lnSpc>
              <a:spcBef>
                <a:spcPts val="1300"/>
              </a:spcBef>
              <a:spcAft>
                <a:spcPts val="0"/>
              </a:spcAft>
              <a:buClr>
                <a:schemeClr val="lt2"/>
              </a:buClr>
              <a:buSzPts val="1500"/>
              <a:buFont typeface="Proxima Nova"/>
              <a:buChar char="•"/>
              <a:defRPr sz="1500" b="0" i="0" u="none" strike="noStrike" cap="none">
                <a:solidFill>
                  <a:schemeClr val="lt1"/>
                </a:solidFill>
                <a:latin typeface="Proxima Nova"/>
                <a:ea typeface="Proxima Nova"/>
                <a:cs typeface="Proxima Nova"/>
                <a:sym typeface="Proxima Nova"/>
              </a:defRPr>
            </a:lvl1pPr>
            <a:lvl2pPr marL="914400" marR="0" lvl="1" indent="-311150" algn="l" rtl="0">
              <a:lnSpc>
                <a:spcPct val="115000"/>
              </a:lnSpc>
              <a:spcBef>
                <a:spcPts val="0"/>
              </a:spcBef>
              <a:spcAft>
                <a:spcPts val="0"/>
              </a:spcAft>
              <a:buClr>
                <a:srgbClr val="AEB3B7"/>
              </a:buClr>
              <a:buSzPts val="1300"/>
              <a:buFont typeface="Proxima Nova"/>
              <a:buChar char="‒"/>
              <a:defRPr sz="1300" b="0" i="0" u="none" strike="noStrike" cap="none">
                <a:solidFill>
                  <a:schemeClr val="lt1"/>
                </a:solidFill>
                <a:latin typeface="Proxima Nova"/>
                <a:ea typeface="Proxima Nova"/>
                <a:cs typeface="Proxima Nova"/>
                <a:sym typeface="Proxima Nova"/>
              </a:defRPr>
            </a:lvl2pPr>
            <a:lvl3pPr marL="1371600" marR="0" lvl="2" indent="-311150" algn="l" rtl="0">
              <a:lnSpc>
                <a:spcPct val="115000"/>
              </a:lnSpc>
              <a:spcBef>
                <a:spcPts val="0"/>
              </a:spcBef>
              <a:spcAft>
                <a:spcPts val="0"/>
              </a:spcAft>
              <a:buClr>
                <a:srgbClr val="AEB3B7"/>
              </a:buClr>
              <a:buSzPts val="1300"/>
              <a:buFont typeface="Proxima Nova"/>
              <a:buChar char="‣"/>
              <a:defRPr sz="1300" b="0" i="0" u="none" strike="noStrike" cap="none">
                <a:solidFill>
                  <a:schemeClr val="lt1"/>
                </a:solidFill>
                <a:latin typeface="Proxima Nova"/>
                <a:ea typeface="Proxima Nova"/>
                <a:cs typeface="Proxima Nova"/>
                <a:sym typeface="Proxima Nova"/>
              </a:defRPr>
            </a:lvl3pPr>
            <a:lvl4pPr marL="1828800" marR="0" lvl="3" indent="-330200" algn="l" rtl="0">
              <a:lnSpc>
                <a:spcPct val="115000"/>
              </a:lnSpc>
              <a:spcBef>
                <a:spcPts val="0"/>
              </a:spcBef>
              <a:spcAft>
                <a:spcPts val="0"/>
              </a:spcAft>
              <a:buClr>
                <a:schemeClr val="lt2"/>
              </a:buClr>
              <a:buSzPts val="1600"/>
              <a:buFont typeface="Proxima Nova"/>
              <a:buChar char="•"/>
              <a:defRPr sz="1600" b="1" i="0" u="none" strike="noStrike" cap="none">
                <a:solidFill>
                  <a:schemeClr val="lt1"/>
                </a:solidFill>
                <a:latin typeface="Proxima Nova"/>
                <a:ea typeface="Proxima Nova"/>
                <a:cs typeface="Proxima Nova"/>
                <a:sym typeface="Proxima Nova"/>
              </a:defRPr>
            </a:lvl4pPr>
            <a:lvl5pPr marL="2286000" marR="0" lvl="4" indent="-311150" algn="l" rtl="0">
              <a:lnSpc>
                <a:spcPct val="115000"/>
              </a:lnSpc>
              <a:spcBef>
                <a:spcPts val="0"/>
              </a:spcBef>
              <a:spcAft>
                <a:spcPts val="0"/>
              </a:spcAft>
              <a:buClr>
                <a:srgbClr val="AEB3B7"/>
              </a:buClr>
              <a:buSzPts val="1300"/>
              <a:buFont typeface="Proxima Nova"/>
              <a:buChar char="‒"/>
              <a:defRPr sz="1300" b="0" i="0" u="none" strike="noStrike" cap="none">
                <a:solidFill>
                  <a:schemeClr val="lt1"/>
                </a:solidFill>
                <a:latin typeface="Proxima Nova"/>
                <a:ea typeface="Proxima Nova"/>
                <a:cs typeface="Proxima Nova"/>
                <a:sym typeface="Proxima Nova"/>
              </a:defRPr>
            </a:lvl5pPr>
            <a:lvl6pPr marL="2743200" marR="0" lvl="5" indent="-311150" algn="l" rtl="0">
              <a:lnSpc>
                <a:spcPct val="115000"/>
              </a:lnSpc>
              <a:spcBef>
                <a:spcPts val="0"/>
              </a:spcBef>
              <a:spcAft>
                <a:spcPts val="0"/>
              </a:spcAft>
              <a:buClr>
                <a:srgbClr val="AEB3B7"/>
              </a:buClr>
              <a:buSzPts val="1300"/>
              <a:buFont typeface="Proxima Nova"/>
              <a:buChar char="‣"/>
              <a:defRPr sz="1300" b="0" i="0" u="none" strike="noStrike" cap="none">
                <a:solidFill>
                  <a:schemeClr val="lt1"/>
                </a:solidFill>
                <a:latin typeface="Proxima Nova"/>
                <a:ea typeface="Proxima Nova"/>
                <a:cs typeface="Proxima Nova"/>
                <a:sym typeface="Proxima Nova"/>
              </a:defRPr>
            </a:lvl6pPr>
            <a:lvl7pPr marL="3200400" marR="0" lvl="6" indent="-311150" algn="l" rtl="0">
              <a:lnSpc>
                <a:spcPct val="115000"/>
              </a:lnSpc>
              <a:spcBef>
                <a:spcPts val="0"/>
              </a:spcBef>
              <a:spcAft>
                <a:spcPts val="0"/>
              </a:spcAft>
              <a:buClr>
                <a:schemeClr val="lt2"/>
              </a:buClr>
              <a:buSzPts val="1300"/>
              <a:buFont typeface="Proxima Nova"/>
              <a:buChar char="●"/>
              <a:defRPr sz="1300" b="0" i="0" u="none" strike="noStrike" cap="none">
                <a:solidFill>
                  <a:schemeClr val="lt1"/>
                </a:solidFill>
                <a:latin typeface="Proxima Nova"/>
                <a:ea typeface="Proxima Nova"/>
                <a:cs typeface="Proxima Nova"/>
                <a:sym typeface="Proxima Nova"/>
              </a:defRPr>
            </a:lvl7pPr>
            <a:lvl8pPr marL="3657600" marR="0" lvl="7" indent="-311150" algn="l" rtl="0">
              <a:lnSpc>
                <a:spcPct val="115000"/>
              </a:lnSpc>
              <a:spcBef>
                <a:spcPts val="0"/>
              </a:spcBef>
              <a:spcAft>
                <a:spcPts val="0"/>
              </a:spcAft>
              <a:buClr>
                <a:schemeClr val="lt2"/>
              </a:buClr>
              <a:buSzPts val="1300"/>
              <a:buFont typeface="Proxima Nova"/>
              <a:buChar char="○"/>
              <a:defRPr sz="1300" b="0" i="0" u="none" strike="noStrike" cap="none">
                <a:solidFill>
                  <a:schemeClr val="lt1"/>
                </a:solidFill>
                <a:latin typeface="Proxima Nova"/>
                <a:ea typeface="Proxima Nova"/>
                <a:cs typeface="Proxima Nova"/>
                <a:sym typeface="Proxima Nova"/>
              </a:defRPr>
            </a:lvl8pPr>
            <a:lvl9pPr marL="4114800" marR="0" lvl="8" indent="-311150" algn="l" rtl="0">
              <a:lnSpc>
                <a:spcPct val="115000"/>
              </a:lnSpc>
              <a:spcBef>
                <a:spcPts val="0"/>
              </a:spcBef>
              <a:spcAft>
                <a:spcPts val="0"/>
              </a:spcAft>
              <a:buClr>
                <a:schemeClr val="lt2"/>
              </a:buClr>
              <a:buSzPts val="1300"/>
              <a:buFont typeface="Proxima Nova"/>
              <a:buChar char="■"/>
              <a:defRPr sz="1300" b="0" i="0" u="none" strike="noStrike" cap="none">
                <a:solidFill>
                  <a:schemeClr val="lt1"/>
                </a:solidFill>
                <a:latin typeface="Proxima Nova"/>
                <a:ea typeface="Proxima Nova"/>
                <a:cs typeface="Proxima Nova"/>
                <a:sym typeface="Proxima Nova"/>
              </a:defRPr>
            </a:lvl9pPr>
          </a:lstStyle>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endParaRPr kumimoji="0" lang="en-GB" sz="1200" b="1" i="0" u="none" strike="noStrike" kern="0" cap="none" spc="0" normalizeH="0" baseline="0" noProof="0" dirty="0">
              <a:ln>
                <a:noFill/>
              </a:ln>
              <a:solidFill>
                <a:srgbClr val="FFFFFF"/>
              </a:solidFill>
              <a:effectLst/>
              <a:uLnTx/>
              <a:uFillTx/>
              <a:latin typeface="+mn-lt"/>
              <a:ea typeface="+mn-ea"/>
              <a:cs typeface="+mn-cs"/>
              <a:sym typeface="Arial"/>
            </a:endParaRPr>
          </a:p>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endParaRPr kumimoji="0" lang="en-GB" sz="1200" b="1" i="0" u="none" strike="noStrike" kern="0" cap="none" spc="0" normalizeH="0" baseline="0" noProof="0" dirty="0">
              <a:ln>
                <a:noFill/>
              </a:ln>
              <a:solidFill>
                <a:srgbClr val="FFFFFF"/>
              </a:solidFill>
              <a:effectLst/>
              <a:uLnTx/>
              <a:uFillTx/>
              <a:latin typeface="+mn-lt"/>
              <a:ea typeface="+mn-ea"/>
              <a:cs typeface="+mn-cs"/>
              <a:sym typeface="Arial"/>
            </a:endParaRPr>
          </a:p>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r>
              <a:rPr kumimoji="0" lang="en-GB" sz="1200" b="1" i="0" u="sng" strike="noStrike" kern="0" cap="none" spc="0" normalizeH="0" baseline="0" noProof="0" dirty="0">
                <a:ln>
                  <a:noFill/>
                </a:ln>
                <a:solidFill>
                  <a:srgbClr val="11111F"/>
                </a:solidFill>
                <a:effectLst/>
                <a:uLnTx/>
                <a:uFillTx/>
                <a:latin typeface="+mn-lt"/>
                <a:ea typeface="+mn-ea"/>
                <a:cs typeface="+mn-cs"/>
                <a:sym typeface="Arial"/>
              </a:rPr>
              <a:t>Asset </a:t>
            </a:r>
            <a:r>
              <a:rPr kumimoji="0" lang="en-GB" sz="1200" b="1" i="0" u="sng" strike="noStrike" kern="0" cap="none" spc="0" normalizeH="0" baseline="0" noProof="0" dirty="0" err="1">
                <a:ln>
                  <a:noFill/>
                </a:ln>
                <a:solidFill>
                  <a:srgbClr val="11111F"/>
                </a:solidFill>
                <a:effectLst/>
                <a:uLnTx/>
                <a:uFillTx/>
                <a:latin typeface="+mn-lt"/>
                <a:ea typeface="+mn-ea"/>
                <a:cs typeface="+mn-cs"/>
                <a:sym typeface="Arial"/>
              </a:rPr>
              <a:t>Flexfields</a:t>
            </a:r>
            <a:endParaRPr kumimoji="0" lang="en-GB" sz="1200" b="1" i="0" u="sng" strike="noStrike" kern="0" cap="none" spc="0" normalizeH="0" baseline="0" noProof="0" dirty="0">
              <a:ln>
                <a:noFill/>
              </a:ln>
              <a:solidFill>
                <a:srgbClr val="11111F"/>
              </a:solidFill>
              <a:effectLst/>
              <a:uLnTx/>
              <a:uFillTx/>
              <a:latin typeface="+mn-lt"/>
              <a:ea typeface="+mn-ea"/>
              <a:cs typeface="+mn-cs"/>
              <a:sym typeface="Arial"/>
            </a:endParaRPr>
          </a:p>
          <a:p>
            <a:pPr marL="171450" marR="0" lvl="0" indent="-171450" algn="l" defTabSz="914400" rtl="0" eaLnBrk="1" fontAlgn="auto" latinLnBrk="0" hangingPunct="1">
              <a:lnSpc>
                <a:spcPct val="90000"/>
              </a:lnSpc>
              <a:spcBef>
                <a:spcPct val="0"/>
              </a:spcBef>
              <a:spcAft>
                <a:spcPts val="0"/>
              </a:spcAft>
              <a:buClr>
                <a:srgbClr val="000000"/>
              </a:buClr>
              <a:buSzTx/>
              <a:buFont typeface="Arial" panose="020B0604020202020204" pitchFamily="34" charset="0"/>
              <a:buChar char="•"/>
              <a:tabLst/>
              <a:defRPr/>
            </a:pPr>
            <a:r>
              <a:rPr kumimoji="0" lang="en-GB" sz="1200" i="0" u="none" strike="noStrike" kern="0" cap="none" spc="0" normalizeH="0" baseline="0" noProof="0" dirty="0">
                <a:ln>
                  <a:noFill/>
                </a:ln>
                <a:solidFill>
                  <a:srgbClr val="11111F"/>
                </a:solidFill>
                <a:effectLst/>
                <a:uLnTx/>
                <a:uFillTx/>
                <a:latin typeface="+mn-lt"/>
                <a:ea typeface="+mn-ea"/>
                <a:cs typeface="+mn-cs"/>
                <a:sym typeface="Arial"/>
              </a:rPr>
              <a:t>Asset Location</a:t>
            </a:r>
          </a:p>
          <a:p>
            <a:pPr marL="171450" marR="0" lvl="0" indent="-171450" algn="l" defTabSz="914400" rtl="0" eaLnBrk="1" fontAlgn="auto" latinLnBrk="0" hangingPunct="1">
              <a:lnSpc>
                <a:spcPct val="90000"/>
              </a:lnSpc>
              <a:spcBef>
                <a:spcPct val="0"/>
              </a:spcBef>
              <a:spcAft>
                <a:spcPts val="0"/>
              </a:spcAft>
              <a:buClr>
                <a:srgbClr val="000000"/>
              </a:buClr>
              <a:buSzTx/>
              <a:buFont typeface="Arial" panose="020B0604020202020204" pitchFamily="34" charset="0"/>
              <a:buChar char="•"/>
              <a:tabLst/>
              <a:defRPr/>
            </a:pPr>
            <a:r>
              <a:rPr kumimoji="0" lang="en-GB" sz="1200" i="0" u="none" strike="noStrike" kern="0" cap="none" spc="0" normalizeH="0" baseline="0" noProof="0" dirty="0">
                <a:ln>
                  <a:noFill/>
                </a:ln>
                <a:solidFill>
                  <a:srgbClr val="11111F"/>
                </a:solidFill>
                <a:effectLst/>
                <a:uLnTx/>
                <a:uFillTx/>
                <a:latin typeface="+mn-lt"/>
                <a:ea typeface="+mn-ea"/>
                <a:cs typeface="+mn-cs"/>
                <a:sym typeface="Arial"/>
              </a:rPr>
              <a:t>Asset Key</a:t>
            </a:r>
          </a:p>
          <a:p>
            <a:pPr marL="171450" marR="0" lvl="0" indent="-171450" algn="l" defTabSz="914400" rtl="0" eaLnBrk="1" fontAlgn="auto" latinLnBrk="0" hangingPunct="1">
              <a:lnSpc>
                <a:spcPct val="90000"/>
              </a:lnSpc>
              <a:spcBef>
                <a:spcPct val="0"/>
              </a:spcBef>
              <a:spcAft>
                <a:spcPts val="0"/>
              </a:spcAft>
              <a:buClr>
                <a:srgbClr val="000000"/>
              </a:buClr>
              <a:buSzTx/>
              <a:buFont typeface="Arial" panose="020B0604020202020204" pitchFamily="34" charset="0"/>
              <a:buChar char="•"/>
              <a:tabLst/>
              <a:defRPr/>
            </a:pPr>
            <a:r>
              <a:rPr kumimoji="0" lang="en-GB" sz="1200" i="0" u="none" strike="noStrike" kern="0" cap="none" spc="0" normalizeH="0" baseline="0" noProof="0" dirty="0">
                <a:ln>
                  <a:noFill/>
                </a:ln>
                <a:solidFill>
                  <a:srgbClr val="11111F"/>
                </a:solidFill>
                <a:effectLst/>
                <a:uLnTx/>
                <a:uFillTx/>
                <a:latin typeface="+mn-lt"/>
                <a:ea typeface="+mn-ea"/>
                <a:cs typeface="+mn-cs"/>
                <a:sym typeface="Arial"/>
              </a:rPr>
              <a:t>Asset Location</a:t>
            </a:r>
          </a:p>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endParaRPr kumimoji="0" lang="en-GB" sz="1200" b="1" i="0" u="none" strike="noStrike" kern="0" cap="none" spc="0" normalizeH="0" baseline="0" noProof="0" dirty="0">
              <a:ln>
                <a:noFill/>
              </a:ln>
              <a:solidFill>
                <a:srgbClr val="FFFFFF"/>
              </a:solidFill>
              <a:effectLst/>
              <a:uLnTx/>
              <a:uFillTx/>
              <a:latin typeface="+mn-lt"/>
              <a:ea typeface="+mn-ea"/>
              <a:cs typeface="+mn-cs"/>
              <a:sym typeface="Arial"/>
            </a:endParaRPr>
          </a:p>
          <a:p>
            <a:pPr marL="0" marR="0" lvl="0" indent="0" algn="ctr" defTabSz="914400" rtl="0" eaLnBrk="1" fontAlgn="auto" latinLnBrk="0" hangingPunct="1">
              <a:lnSpc>
                <a:spcPct val="90000"/>
              </a:lnSpc>
              <a:spcBef>
                <a:spcPct val="0"/>
              </a:spcBef>
              <a:spcAft>
                <a:spcPts val="0"/>
              </a:spcAft>
              <a:buClr>
                <a:srgbClr val="000000"/>
              </a:buClr>
              <a:buSzTx/>
              <a:buFont typeface="Arial"/>
              <a:buNone/>
              <a:tabLst/>
              <a:defRPr/>
            </a:pPr>
            <a:endParaRPr kumimoji="0" lang="en-GB" sz="1200" b="1" i="0" u="none" strike="noStrike" kern="0" cap="none" spc="0" normalizeH="0" baseline="0" noProof="0" dirty="0">
              <a:ln>
                <a:noFill/>
              </a:ln>
              <a:solidFill>
                <a:srgbClr val="FFFFFF"/>
              </a:solidFill>
              <a:effectLst/>
              <a:uLnTx/>
              <a:uFillTx/>
              <a:latin typeface="+mn-lt"/>
              <a:ea typeface="+mn-ea"/>
              <a:cs typeface="+mn-cs"/>
              <a:sym typeface="Arial"/>
            </a:endParaRPr>
          </a:p>
        </p:txBody>
      </p:sp>
      <p:cxnSp>
        <p:nvCxnSpPr>
          <p:cNvPr id="113" name="Straight Arrow Connector 112">
            <a:extLst>
              <a:ext uri="{FF2B5EF4-FFF2-40B4-BE49-F238E27FC236}">
                <a16:creationId xmlns:a16="http://schemas.microsoft.com/office/drawing/2014/main" id="{16A04CFF-5422-490A-AFD5-F95BB3A894C9}"/>
              </a:ext>
            </a:extLst>
          </p:cNvPr>
          <p:cNvCxnSpPr>
            <a:cxnSpLocks/>
            <a:stCxn id="112" idx="2"/>
          </p:cNvCxnSpPr>
          <p:nvPr/>
        </p:nvCxnSpPr>
        <p:spPr>
          <a:xfrm flipH="1">
            <a:off x="4568192" y="2872734"/>
            <a:ext cx="1790132" cy="317845"/>
          </a:xfrm>
          <a:prstGeom prst="straightConnector1">
            <a:avLst/>
          </a:prstGeom>
          <a:noFill/>
          <a:ln w="22225" cap="flat" cmpd="sng" algn="ctr">
            <a:solidFill>
              <a:srgbClr val="11111F">
                <a:shade val="95000"/>
                <a:satMod val="105000"/>
              </a:srgbClr>
            </a:solidFill>
            <a:prstDash val="solid"/>
            <a:tailEnd type="triangle"/>
          </a:ln>
          <a:effectLst/>
        </p:spPr>
      </p:cxnSp>
      <p:sp>
        <p:nvSpPr>
          <p:cNvPr id="114" name="Rectangle 113">
            <a:extLst>
              <a:ext uri="{FF2B5EF4-FFF2-40B4-BE49-F238E27FC236}">
                <a16:creationId xmlns:a16="http://schemas.microsoft.com/office/drawing/2014/main" id="{01E0140E-1C49-4539-88BE-0EFE491AB383}"/>
              </a:ext>
            </a:extLst>
          </p:cNvPr>
          <p:cNvSpPr/>
          <p:nvPr/>
        </p:nvSpPr>
        <p:spPr>
          <a:xfrm>
            <a:off x="7552208" y="1291695"/>
            <a:ext cx="4349347" cy="1831271"/>
          </a:xfrm>
          <a:prstGeom prst="rect">
            <a:avLst/>
          </a:prstGeom>
          <a:noFill/>
          <a:ln>
            <a:solidFill>
              <a:srgbClr val="002060"/>
            </a:solidFill>
          </a:ln>
        </p:spPr>
        <p:txBody>
          <a:bodyPr wrap="square">
            <a:spAutoFit/>
          </a:bodyPr>
          <a:lstStyle/>
          <a:p>
            <a:pPr marL="174625" marR="0" lvl="0" indent="-174625"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200" b="0" i="0" u="none" strike="noStrike" kern="0" cap="none" spc="0" normalizeH="0" baseline="0" noProof="0" dirty="0">
                <a:ln>
                  <a:noFill/>
                </a:ln>
                <a:solidFill>
                  <a:srgbClr val="11111F"/>
                </a:solidFill>
                <a:effectLst/>
                <a:uLnTx/>
                <a:uFillTx/>
              </a:rPr>
              <a:t>Multiple asset books can be configured</a:t>
            </a:r>
            <a:r>
              <a:rPr lang="en-US" sz="1200" kern="0" dirty="0">
                <a:solidFill>
                  <a:srgbClr val="11111F"/>
                </a:solidFill>
              </a:rPr>
              <a:t>, each book has its own set of depreciation rules, accounts and calendars to organize and implement fixed assets accounting polices effectively.</a:t>
            </a:r>
          </a:p>
          <a:p>
            <a:pPr marL="174625" marR="0" lvl="0" indent="-174625"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1" kern="0" dirty="0">
                <a:solidFill>
                  <a:srgbClr val="11111F"/>
                </a:solidFill>
              </a:rPr>
              <a:t>Corporate Asset Books</a:t>
            </a:r>
            <a:r>
              <a:rPr lang="en-US" sz="1200" kern="0" dirty="0">
                <a:solidFill>
                  <a:srgbClr val="11111F"/>
                </a:solidFill>
              </a:rPr>
              <a:t> are used to hold all the asset information, depreciation and accounting entries to post to the General Ledger as per </a:t>
            </a:r>
            <a:r>
              <a:rPr lang="en-US" sz="1200" b="1" kern="0" dirty="0">
                <a:solidFill>
                  <a:srgbClr val="11111F"/>
                </a:solidFill>
              </a:rPr>
              <a:t>GAAP</a:t>
            </a:r>
            <a:r>
              <a:rPr lang="en-US" sz="1200" kern="0" dirty="0">
                <a:solidFill>
                  <a:srgbClr val="11111F"/>
                </a:solidFill>
              </a:rPr>
              <a:t>.</a:t>
            </a:r>
          </a:p>
          <a:p>
            <a:pPr marL="174625" marR="0" lvl="0" indent="-174625"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200" b="1" kern="0" dirty="0">
                <a:solidFill>
                  <a:srgbClr val="11111F"/>
                </a:solidFill>
              </a:rPr>
              <a:t>Tax and Local Asset Books</a:t>
            </a:r>
            <a:r>
              <a:rPr lang="en-US" sz="1200" kern="0" dirty="0">
                <a:solidFill>
                  <a:srgbClr val="11111F"/>
                </a:solidFill>
              </a:rPr>
              <a:t> are used to retain information as per </a:t>
            </a:r>
            <a:r>
              <a:rPr lang="en-US" sz="1200" b="1" kern="0" dirty="0">
                <a:solidFill>
                  <a:srgbClr val="11111F"/>
                </a:solidFill>
              </a:rPr>
              <a:t>local laws</a:t>
            </a:r>
            <a:r>
              <a:rPr lang="en-US" sz="1200" kern="0" dirty="0">
                <a:solidFill>
                  <a:srgbClr val="11111F"/>
                </a:solidFill>
              </a:rPr>
              <a:t> and accounting rules for depreciation, fiscal years and accounts for asset data which is copied from corporate book.</a:t>
            </a:r>
            <a:endParaRPr kumimoji="0" lang="en-US" sz="1200" b="0" i="0" u="none" strike="noStrike" kern="0" cap="none" spc="0" normalizeH="0" baseline="0" noProof="0" dirty="0">
              <a:ln>
                <a:noFill/>
              </a:ln>
              <a:solidFill>
                <a:srgbClr val="11111F"/>
              </a:solidFill>
              <a:effectLst/>
              <a:uLnTx/>
              <a:uFillTx/>
            </a:endParaRPr>
          </a:p>
        </p:txBody>
      </p:sp>
      <p:sp>
        <p:nvSpPr>
          <p:cNvPr id="30" name="Text Placeholder 12">
            <a:extLst>
              <a:ext uri="{FF2B5EF4-FFF2-40B4-BE49-F238E27FC236}">
                <a16:creationId xmlns:a16="http://schemas.microsoft.com/office/drawing/2014/main" id="{5FE95394-74B7-4E19-BBD6-A5BF7B05BB75}"/>
              </a:ext>
            </a:extLst>
          </p:cNvPr>
          <p:cNvSpPr txBox="1">
            <a:spLocks/>
          </p:cNvSpPr>
          <p:nvPr/>
        </p:nvSpPr>
        <p:spPr>
          <a:xfrm>
            <a:off x="501650" y="626012"/>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Transactions performed on an asset are recorded in the relevant asset books, structure for maintaining asset books in Oracle Cloud is explained below:</a:t>
            </a:r>
          </a:p>
        </p:txBody>
      </p:sp>
      <p:cxnSp>
        <p:nvCxnSpPr>
          <p:cNvPr id="32" name="Straight Arrow Connector 31">
            <a:extLst>
              <a:ext uri="{FF2B5EF4-FFF2-40B4-BE49-F238E27FC236}">
                <a16:creationId xmlns:a16="http://schemas.microsoft.com/office/drawing/2014/main" id="{E80C039D-DF8A-4EA3-B697-1B7E97947F71}"/>
              </a:ext>
            </a:extLst>
          </p:cNvPr>
          <p:cNvCxnSpPr>
            <a:cxnSpLocks/>
          </p:cNvCxnSpPr>
          <p:nvPr/>
        </p:nvCxnSpPr>
        <p:spPr>
          <a:xfrm>
            <a:off x="7563783" y="5156622"/>
            <a:ext cx="4349347" cy="0"/>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9A78274D-79D7-4AEC-B268-606B2D2E3040}"/>
              </a:ext>
            </a:extLst>
          </p:cNvPr>
          <p:cNvSpPr/>
          <p:nvPr/>
        </p:nvSpPr>
        <p:spPr bwMode="gray">
          <a:xfrm>
            <a:off x="8910086" y="4998439"/>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Leading Practices</a:t>
            </a:r>
            <a:endParaRPr lang="en-US" dirty="0">
              <a:solidFill>
                <a:schemeClr val="bg1"/>
              </a:solidFill>
            </a:endParaRPr>
          </a:p>
        </p:txBody>
      </p:sp>
      <p:sp>
        <p:nvSpPr>
          <p:cNvPr id="36" name="TextBox 35">
            <a:extLst>
              <a:ext uri="{FF2B5EF4-FFF2-40B4-BE49-F238E27FC236}">
                <a16:creationId xmlns:a16="http://schemas.microsoft.com/office/drawing/2014/main" id="{6C7B8949-C6F5-408E-A425-9D2F2439D092}"/>
              </a:ext>
            </a:extLst>
          </p:cNvPr>
          <p:cNvSpPr txBox="1"/>
          <p:nvPr/>
        </p:nvSpPr>
        <p:spPr>
          <a:xfrm>
            <a:off x="7626558" y="5274055"/>
            <a:ext cx="4341888" cy="1446550"/>
          </a:xfrm>
          <a:prstGeom prst="rect">
            <a:avLst/>
          </a:prstGeom>
          <a:noFill/>
        </p:spPr>
        <p:txBody>
          <a:bodyPr wrap="square" lIns="0" tIns="0" rIns="0" bIns="0" rtlCol="0" anchor="t">
            <a:spAutoFit/>
          </a:bodyPr>
          <a:lstStyle/>
          <a:p>
            <a:pPr marL="285750" indent="-285750" algn="just">
              <a:spcBef>
                <a:spcPts val="600"/>
              </a:spcBef>
              <a:buSzPct val="100000"/>
              <a:buFont typeface="Arial" panose="020B0604020202020204" pitchFamily="34" charset="0"/>
              <a:buChar char="•"/>
            </a:pPr>
            <a:r>
              <a:rPr lang="en-US" sz="1400" dirty="0">
                <a:solidFill>
                  <a:srgbClr val="313131"/>
                </a:solidFill>
                <a:cs typeface="Calibri"/>
              </a:rPr>
              <a:t>One Corporate asset book for each country mapped to primary ledger.</a:t>
            </a:r>
          </a:p>
          <a:p>
            <a:pPr marL="285750" indent="-285750" algn="just">
              <a:spcBef>
                <a:spcPts val="600"/>
              </a:spcBef>
              <a:buSzPct val="100000"/>
              <a:buFont typeface="Arial" panose="020B0604020202020204" pitchFamily="34" charset="0"/>
              <a:buChar char="•"/>
            </a:pPr>
            <a:r>
              <a:rPr lang="en-US" sz="1400" dirty="0">
                <a:solidFill>
                  <a:srgbClr val="313131"/>
                </a:solidFill>
                <a:cs typeface="Calibri"/>
              </a:rPr>
              <a:t>Create a tax/local asset book for different reporting requirements for legal entities.</a:t>
            </a:r>
          </a:p>
          <a:p>
            <a:pPr marL="285750" indent="-285750" algn="just">
              <a:spcBef>
                <a:spcPts val="600"/>
              </a:spcBef>
              <a:buSzPct val="100000"/>
              <a:buFont typeface="Arial" panose="020B0604020202020204" pitchFamily="34" charset="0"/>
              <a:buChar char="•"/>
            </a:pPr>
            <a:r>
              <a:rPr lang="en-US" sz="1400" dirty="0">
                <a:solidFill>
                  <a:srgbClr val="313131"/>
                </a:solidFill>
                <a:cs typeface="Calibri"/>
              </a:rPr>
              <a:t>Accounting entries not posted to General Ledger from Tax Asset book.</a:t>
            </a:r>
          </a:p>
        </p:txBody>
      </p:sp>
      <p:sp>
        <p:nvSpPr>
          <p:cNvPr id="37" name="Rectangle 36">
            <a:extLst>
              <a:ext uri="{FF2B5EF4-FFF2-40B4-BE49-F238E27FC236}">
                <a16:creationId xmlns:a16="http://schemas.microsoft.com/office/drawing/2014/main" id="{98A28C5A-F605-4E0B-B2EF-18C88F78421D}"/>
              </a:ext>
            </a:extLst>
          </p:cNvPr>
          <p:cNvSpPr/>
          <p:nvPr/>
        </p:nvSpPr>
        <p:spPr bwMode="gray">
          <a:xfrm>
            <a:off x="8667687" y="3295017"/>
            <a:ext cx="2048388" cy="146235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dirty="0">
              <a:solidFill>
                <a:srgbClr val="000000"/>
              </a:solidFill>
              <a:cs typeface="Calibri"/>
            </a:endParaRPr>
          </a:p>
          <a:p>
            <a:pPr>
              <a:lnSpc>
                <a:spcPct val="106000"/>
              </a:lnSpc>
            </a:pPr>
            <a:r>
              <a:rPr lang="en-US" sz="1050" dirty="0">
                <a:solidFill>
                  <a:srgbClr val="000000"/>
                </a:solidFill>
                <a:cs typeface="Calibri"/>
              </a:rPr>
              <a:t>1. </a:t>
            </a:r>
            <a:r>
              <a:rPr lang="en-US" sz="1050" b="1" dirty="0">
                <a:solidFill>
                  <a:srgbClr val="000000"/>
                </a:solidFill>
                <a:cs typeface="Calibri"/>
              </a:rPr>
              <a:t>Number of Tax and/or Local Books per LE?</a:t>
            </a:r>
          </a:p>
        </p:txBody>
      </p:sp>
      <p:sp>
        <p:nvSpPr>
          <p:cNvPr id="38" name="Rectangle 37">
            <a:extLst>
              <a:ext uri="{FF2B5EF4-FFF2-40B4-BE49-F238E27FC236}">
                <a16:creationId xmlns:a16="http://schemas.microsoft.com/office/drawing/2014/main" id="{CE357C7E-39B4-49AC-BC95-513EF6968954}"/>
              </a:ext>
            </a:extLst>
          </p:cNvPr>
          <p:cNvSpPr/>
          <p:nvPr/>
        </p:nvSpPr>
        <p:spPr bwMode="gray">
          <a:xfrm>
            <a:off x="8874505" y="3192493"/>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dirty="0">
                <a:solidFill>
                  <a:schemeClr val="bg1"/>
                </a:solidFill>
                <a:cs typeface="Calibri"/>
              </a:rPr>
              <a:t>Key Design Decision</a:t>
            </a:r>
            <a:endParaRPr lang="en-US" dirty="0">
              <a:solidFill>
                <a:schemeClr val="bg1"/>
              </a:solidFill>
            </a:endParaRPr>
          </a:p>
        </p:txBody>
      </p:sp>
    </p:spTree>
    <p:extLst>
      <p:ext uri="{BB962C8B-B14F-4D97-AF65-F5344CB8AC3E}">
        <p14:creationId xmlns:p14="http://schemas.microsoft.com/office/powerpoint/2010/main" val="78013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06CB2FB-1D33-4B3D-8F38-40ABEC8F29FA}"/>
              </a:ext>
            </a:extLst>
          </p:cNvPr>
          <p:cNvSpPr/>
          <p:nvPr/>
        </p:nvSpPr>
        <p:spPr>
          <a:xfrm>
            <a:off x="540161" y="269780"/>
            <a:ext cx="3813544" cy="430887"/>
          </a:xfrm>
          <a:prstGeom prst="rect">
            <a:avLst/>
          </a:prstGeom>
        </p:spPr>
        <p:txBody>
          <a:bodyPr wrap="none">
            <a:spAutoFit/>
          </a:bodyPr>
          <a:lstStyle/>
          <a:p>
            <a:r>
              <a:rPr lang="en-US" sz="2200" b="1" dirty="0">
                <a:latin typeface="Calibri" panose="020F0502020204030204" pitchFamily="34" charset="0"/>
                <a:ea typeface="Open Sans" panose="020B0606030504020204" pitchFamily="34" charset="0"/>
                <a:cs typeface="Calibri" panose="020F0502020204030204" pitchFamily="34" charset="0"/>
              </a:rPr>
              <a:t>Asset Book Design – Scenario 1</a:t>
            </a:r>
          </a:p>
        </p:txBody>
      </p:sp>
      <p:sp>
        <p:nvSpPr>
          <p:cNvPr id="3" name="Rectangle: Rounded Corners 2">
            <a:extLst>
              <a:ext uri="{FF2B5EF4-FFF2-40B4-BE49-F238E27FC236}">
                <a16:creationId xmlns:a16="http://schemas.microsoft.com/office/drawing/2014/main" id="{CA0947E0-6894-43A6-9026-2DBB1ACACB4C}"/>
              </a:ext>
            </a:extLst>
          </p:cNvPr>
          <p:cNvSpPr/>
          <p:nvPr/>
        </p:nvSpPr>
        <p:spPr>
          <a:xfrm>
            <a:off x="619821" y="3806600"/>
            <a:ext cx="1504436" cy="1084894"/>
          </a:xfrm>
          <a:prstGeom prst="roundRect">
            <a:avLst/>
          </a:prstGeom>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F0C30A5-CAA2-4D26-867F-2438A655BF0F}"/>
              </a:ext>
            </a:extLst>
          </p:cNvPr>
          <p:cNvSpPr txBox="1"/>
          <p:nvPr/>
        </p:nvSpPr>
        <p:spPr>
          <a:xfrm>
            <a:off x="764952" y="3841773"/>
            <a:ext cx="1504435" cy="954107"/>
          </a:xfrm>
          <a:prstGeom prst="rect">
            <a:avLst/>
          </a:prstGeom>
          <a:noFill/>
        </p:spPr>
        <p:txBody>
          <a:bodyPr wrap="square" rtlCol="0">
            <a:spAutoFit/>
          </a:bodyPr>
          <a:lstStyle/>
          <a:p>
            <a:r>
              <a:rPr lang="en-US" sz="1400" b="1" dirty="0"/>
              <a:t>US GAAP</a:t>
            </a:r>
          </a:p>
          <a:p>
            <a:r>
              <a:rPr lang="en-US" sz="1400" b="1" dirty="0"/>
              <a:t>Chart of Account</a:t>
            </a:r>
          </a:p>
          <a:p>
            <a:r>
              <a:rPr lang="en-US" sz="1400" b="1" dirty="0"/>
              <a:t>Calendar</a:t>
            </a:r>
          </a:p>
          <a:p>
            <a:r>
              <a:rPr lang="en-US" sz="1400" b="1" dirty="0"/>
              <a:t>USD</a:t>
            </a:r>
          </a:p>
        </p:txBody>
      </p:sp>
      <p:sp>
        <p:nvSpPr>
          <p:cNvPr id="5" name="Oval 4">
            <a:extLst>
              <a:ext uri="{FF2B5EF4-FFF2-40B4-BE49-F238E27FC236}">
                <a16:creationId xmlns:a16="http://schemas.microsoft.com/office/drawing/2014/main" id="{CC101AA3-8A11-47C2-9757-F8934380716B}"/>
              </a:ext>
            </a:extLst>
          </p:cNvPr>
          <p:cNvSpPr/>
          <p:nvPr/>
        </p:nvSpPr>
        <p:spPr>
          <a:xfrm>
            <a:off x="517784" y="3394615"/>
            <a:ext cx="1795748" cy="336282"/>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30">
            <a:extLst>
              <a:ext uri="{FF2B5EF4-FFF2-40B4-BE49-F238E27FC236}">
                <a16:creationId xmlns:a16="http://schemas.microsoft.com/office/drawing/2014/main" id="{B49F26C6-D524-4BAD-8FA4-2FC47C6ACC33}"/>
              </a:ext>
            </a:extLst>
          </p:cNvPr>
          <p:cNvSpPr/>
          <p:nvPr/>
        </p:nvSpPr>
        <p:spPr bwMode="auto">
          <a:xfrm>
            <a:off x="2893840" y="3868744"/>
            <a:ext cx="2867816" cy="1084894"/>
          </a:xfrm>
          <a:prstGeom prst="roundRect">
            <a:avLst>
              <a:gd name="adj" fmla="val 10000"/>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
          </a:sp3d>
        </p:spPr>
        <p:style>
          <a:lnRef idx="0">
            <a:scrgbClr r="0" g="0" b="0"/>
          </a:lnRef>
          <a:fillRef idx="0">
            <a:scrgbClr r="0" g="0" b="0"/>
          </a:fillRef>
          <a:effectRef idx="0">
            <a:scrgbClr r="0" g="0" b="0"/>
          </a:effectRef>
          <a:fontRef idx="minor">
            <a:schemeClr val="lt1"/>
          </a:fontRef>
        </p:style>
        <p:txBody>
          <a:bodyPr>
            <a:scene3d>
              <a:camera prst="orthographicFront"/>
              <a:lightRig rig="harsh" dir="t"/>
            </a:scene3d>
            <a:sp3d extrusionH="57150" prstMaterial="matte">
              <a:bevelT w="63500" h="12700" prst="angle"/>
              <a:contourClr>
                <a:schemeClr val="bg1">
                  <a:lumMod val="65000"/>
                </a:schemeClr>
              </a:contourClr>
            </a:sp3d>
          </a:bodyPr>
          <a:lstStyle/>
          <a:p>
            <a:pPr eaLnBrk="0" hangingPunct="0">
              <a:lnSpc>
                <a:spcPct val="85000"/>
              </a:lnSpc>
              <a:defRPr/>
            </a:pPr>
            <a:r>
              <a:rPr lang="en-US" sz="1400" b="1" dirty="0">
                <a:ln>
                  <a:solidFill>
                    <a:schemeClr val="bg1"/>
                  </a:solidFill>
                </a:ln>
                <a:solidFill>
                  <a:schemeClr val="accent3"/>
                </a:solidFill>
                <a:latin typeface="Arial Unicode MS" pitchFamily="34" charset="-128"/>
                <a:cs typeface="Arial" pitchFamily="34" charset="0"/>
              </a:rPr>
              <a:t>             Corporate Book</a:t>
            </a:r>
          </a:p>
          <a:p>
            <a:pPr algn="ctr">
              <a:spcBef>
                <a:spcPts val="300"/>
              </a:spcBef>
              <a:defRPr/>
            </a:pPr>
            <a:r>
              <a:rPr lang="en-US" sz="1400" b="1" dirty="0">
                <a:ln>
                  <a:solidFill>
                    <a:schemeClr val="bg1"/>
                  </a:solidFill>
                </a:ln>
                <a:solidFill>
                  <a:schemeClr val="accent3"/>
                </a:solidFill>
              </a:rPr>
              <a:t>Book: CORP BOOK</a:t>
            </a:r>
          </a:p>
          <a:p>
            <a:pPr algn="ctr">
              <a:spcBef>
                <a:spcPts val="300"/>
              </a:spcBef>
              <a:defRPr/>
            </a:pPr>
            <a:r>
              <a:rPr lang="en-US" sz="1400" b="1" dirty="0">
                <a:ln>
                  <a:solidFill>
                    <a:schemeClr val="bg1"/>
                  </a:solidFill>
                </a:ln>
                <a:solidFill>
                  <a:schemeClr val="accent3"/>
                </a:solidFill>
              </a:rPr>
              <a:t>Ledger: Primary Ledger</a:t>
            </a:r>
          </a:p>
          <a:p>
            <a:pPr algn="ctr">
              <a:spcBef>
                <a:spcPts val="300"/>
              </a:spcBef>
              <a:defRPr/>
            </a:pPr>
            <a:r>
              <a:rPr lang="en-US" sz="1400" b="1" dirty="0">
                <a:ln>
                  <a:solidFill>
                    <a:schemeClr val="bg1"/>
                  </a:solidFill>
                </a:ln>
                <a:solidFill>
                  <a:schemeClr val="accent3"/>
                </a:solidFill>
              </a:rPr>
              <a:t>Post to Ledger: Yes</a:t>
            </a:r>
          </a:p>
          <a:p>
            <a:pPr>
              <a:spcBef>
                <a:spcPts val="300"/>
              </a:spcBef>
              <a:defRPr/>
            </a:pPr>
            <a:endParaRPr lang="en-US" sz="1000" b="1" dirty="0">
              <a:ln>
                <a:solidFill>
                  <a:schemeClr val="bg1"/>
                </a:solidFill>
              </a:ln>
              <a:solidFill>
                <a:schemeClr val="accent3"/>
              </a:solidFill>
            </a:endParaRPr>
          </a:p>
          <a:p>
            <a:pPr>
              <a:defRPr/>
            </a:pPr>
            <a:endParaRPr lang="en-US" sz="1200" b="1" dirty="0">
              <a:ln>
                <a:solidFill>
                  <a:schemeClr val="bg1"/>
                </a:solidFill>
              </a:ln>
              <a:solidFill>
                <a:schemeClr val="accent3"/>
              </a:solidFill>
            </a:endParaRPr>
          </a:p>
        </p:txBody>
      </p:sp>
      <p:sp>
        <p:nvSpPr>
          <p:cNvPr id="9" name="TextBox 8">
            <a:extLst>
              <a:ext uri="{FF2B5EF4-FFF2-40B4-BE49-F238E27FC236}">
                <a16:creationId xmlns:a16="http://schemas.microsoft.com/office/drawing/2014/main" id="{07FFD59C-9A4F-444E-BEFC-E5D2B1A7F9F1}"/>
              </a:ext>
            </a:extLst>
          </p:cNvPr>
          <p:cNvSpPr txBox="1"/>
          <p:nvPr/>
        </p:nvSpPr>
        <p:spPr>
          <a:xfrm>
            <a:off x="568004" y="3378090"/>
            <a:ext cx="1795748" cy="369332"/>
          </a:xfrm>
          <a:prstGeom prst="rect">
            <a:avLst/>
          </a:prstGeom>
          <a:noFill/>
        </p:spPr>
        <p:txBody>
          <a:bodyPr wrap="square" rtlCol="0">
            <a:spAutoFit/>
          </a:bodyPr>
          <a:lstStyle/>
          <a:p>
            <a:r>
              <a:rPr lang="en-US" b="1" dirty="0">
                <a:solidFill>
                  <a:schemeClr val="bg1"/>
                </a:solidFill>
              </a:rPr>
              <a:t>Primary Ledger</a:t>
            </a:r>
          </a:p>
        </p:txBody>
      </p:sp>
      <p:sp>
        <p:nvSpPr>
          <p:cNvPr id="10" name="Rounded Rectangle 30">
            <a:extLst>
              <a:ext uri="{FF2B5EF4-FFF2-40B4-BE49-F238E27FC236}">
                <a16:creationId xmlns:a16="http://schemas.microsoft.com/office/drawing/2014/main" id="{8ED4B1A5-C0A9-4328-A02A-F82F09B30704}"/>
              </a:ext>
            </a:extLst>
          </p:cNvPr>
          <p:cNvSpPr/>
          <p:nvPr/>
        </p:nvSpPr>
        <p:spPr bwMode="auto">
          <a:xfrm>
            <a:off x="2893840" y="5634140"/>
            <a:ext cx="2867816" cy="1084894"/>
          </a:xfrm>
          <a:prstGeom prst="roundRect">
            <a:avLst>
              <a:gd name="adj" fmla="val 10000"/>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
          </a:sp3d>
        </p:spPr>
        <p:style>
          <a:lnRef idx="0">
            <a:scrgbClr r="0" g="0" b="0"/>
          </a:lnRef>
          <a:fillRef idx="0">
            <a:scrgbClr r="0" g="0" b="0"/>
          </a:fillRef>
          <a:effectRef idx="0">
            <a:scrgbClr r="0" g="0" b="0"/>
          </a:effectRef>
          <a:fontRef idx="minor">
            <a:schemeClr val="lt1"/>
          </a:fontRef>
        </p:style>
        <p:txBody>
          <a:bodyPr>
            <a:scene3d>
              <a:camera prst="orthographicFront"/>
              <a:lightRig rig="harsh" dir="t"/>
            </a:scene3d>
            <a:sp3d extrusionH="57150" prstMaterial="matte">
              <a:bevelT w="63500" h="12700" prst="angle"/>
              <a:contourClr>
                <a:schemeClr val="bg1">
                  <a:lumMod val="65000"/>
                </a:schemeClr>
              </a:contourClr>
            </a:sp3d>
          </a:bodyPr>
          <a:lstStyle/>
          <a:p>
            <a:pPr eaLnBrk="0" hangingPunct="0">
              <a:lnSpc>
                <a:spcPct val="85000"/>
              </a:lnSpc>
              <a:defRPr/>
            </a:pPr>
            <a:r>
              <a:rPr lang="en-US" sz="1400" b="1" dirty="0">
                <a:ln>
                  <a:solidFill>
                    <a:schemeClr val="bg1"/>
                  </a:solidFill>
                </a:ln>
                <a:solidFill>
                  <a:schemeClr val="accent3"/>
                </a:solidFill>
                <a:latin typeface="Arial Unicode MS" pitchFamily="34" charset="-128"/>
                <a:cs typeface="Arial" pitchFamily="34" charset="0"/>
              </a:rPr>
              <a:t>             Federal Tax Book</a:t>
            </a:r>
          </a:p>
          <a:p>
            <a:pPr algn="ctr">
              <a:spcBef>
                <a:spcPts val="300"/>
              </a:spcBef>
              <a:defRPr/>
            </a:pPr>
            <a:r>
              <a:rPr lang="en-US" sz="1400" b="1" dirty="0">
                <a:ln>
                  <a:solidFill>
                    <a:schemeClr val="bg1"/>
                  </a:solidFill>
                </a:ln>
                <a:solidFill>
                  <a:schemeClr val="accent3"/>
                </a:solidFill>
              </a:rPr>
              <a:t>Associated Corp Book: CORP BOOK</a:t>
            </a:r>
          </a:p>
          <a:p>
            <a:pPr algn="ctr">
              <a:spcBef>
                <a:spcPts val="300"/>
              </a:spcBef>
              <a:defRPr/>
            </a:pPr>
            <a:r>
              <a:rPr lang="en-US" sz="1400" b="1" dirty="0">
                <a:ln>
                  <a:solidFill>
                    <a:schemeClr val="bg1"/>
                  </a:solidFill>
                </a:ln>
                <a:solidFill>
                  <a:schemeClr val="accent3"/>
                </a:solidFill>
              </a:rPr>
              <a:t>Ledger: US Ledger</a:t>
            </a:r>
          </a:p>
          <a:p>
            <a:pPr algn="ctr">
              <a:spcBef>
                <a:spcPts val="300"/>
              </a:spcBef>
              <a:defRPr/>
            </a:pPr>
            <a:r>
              <a:rPr lang="en-US" sz="1400" b="1" dirty="0">
                <a:ln>
                  <a:solidFill>
                    <a:schemeClr val="bg1"/>
                  </a:solidFill>
                </a:ln>
                <a:solidFill>
                  <a:schemeClr val="accent3"/>
                </a:solidFill>
              </a:rPr>
              <a:t>Post to Ledger: No</a:t>
            </a:r>
          </a:p>
          <a:p>
            <a:pPr>
              <a:spcBef>
                <a:spcPts val="300"/>
              </a:spcBef>
              <a:defRPr/>
            </a:pPr>
            <a:endParaRPr lang="en-US" sz="1000" b="1" dirty="0">
              <a:ln>
                <a:solidFill>
                  <a:schemeClr val="bg1"/>
                </a:solidFill>
              </a:ln>
              <a:solidFill>
                <a:schemeClr val="accent3"/>
              </a:solidFill>
            </a:endParaRPr>
          </a:p>
          <a:p>
            <a:pPr>
              <a:defRPr/>
            </a:pPr>
            <a:endParaRPr lang="en-US" sz="1200" b="1" dirty="0">
              <a:ln>
                <a:solidFill>
                  <a:schemeClr val="bg1"/>
                </a:solidFill>
              </a:ln>
              <a:solidFill>
                <a:schemeClr val="accent3"/>
              </a:solidFill>
            </a:endParaRPr>
          </a:p>
        </p:txBody>
      </p:sp>
      <p:sp>
        <p:nvSpPr>
          <p:cNvPr id="11" name="Arrow: Left 10">
            <a:extLst>
              <a:ext uri="{FF2B5EF4-FFF2-40B4-BE49-F238E27FC236}">
                <a16:creationId xmlns:a16="http://schemas.microsoft.com/office/drawing/2014/main" id="{570C727A-DE45-4AE6-8FCC-F5F88C4F9E41}"/>
              </a:ext>
            </a:extLst>
          </p:cNvPr>
          <p:cNvSpPr/>
          <p:nvPr/>
        </p:nvSpPr>
        <p:spPr>
          <a:xfrm>
            <a:off x="2209511" y="4226525"/>
            <a:ext cx="539197" cy="369332"/>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Arrow: Left 11">
            <a:extLst>
              <a:ext uri="{FF2B5EF4-FFF2-40B4-BE49-F238E27FC236}">
                <a16:creationId xmlns:a16="http://schemas.microsoft.com/office/drawing/2014/main" id="{A0A94EDA-9E2F-4E94-A27D-3B89E5366957}"/>
              </a:ext>
            </a:extLst>
          </p:cNvPr>
          <p:cNvSpPr/>
          <p:nvPr/>
        </p:nvSpPr>
        <p:spPr>
          <a:xfrm rot="16200000">
            <a:off x="4008399" y="5180707"/>
            <a:ext cx="566376" cy="340488"/>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DC28758-43E0-45FC-A075-BFD6675F1E87}"/>
              </a:ext>
            </a:extLst>
          </p:cNvPr>
          <p:cNvSpPr/>
          <p:nvPr/>
        </p:nvSpPr>
        <p:spPr>
          <a:xfrm>
            <a:off x="354289" y="1086290"/>
            <a:ext cx="5637139" cy="2554545"/>
          </a:xfrm>
          <a:prstGeom prst="rect">
            <a:avLst/>
          </a:prstGeom>
        </p:spPr>
        <p:txBody>
          <a:bodyPr wrap="square">
            <a:spAutoFit/>
          </a:bodyPr>
          <a:lstStyle/>
          <a:p>
            <a:r>
              <a:rPr lang="en-GB" sz="1600" b="1" i="1" dirty="0">
                <a:solidFill>
                  <a:srgbClr val="002060"/>
                </a:solidFill>
                <a:ea typeface="Open Sans" panose="020B0606030504020204" pitchFamily="34" charset="0"/>
                <a:cs typeface="Open Sans" panose="020B0606030504020204" pitchFamily="34" charset="0"/>
              </a:rPr>
              <a:t>Business Need : </a:t>
            </a:r>
            <a:r>
              <a:rPr lang="en-GB" sz="1600" dirty="0">
                <a:solidFill>
                  <a:srgbClr val="000000"/>
                </a:solidFill>
                <a:ea typeface="Open Sans" panose="020B0606030504020204" pitchFamily="34" charset="0"/>
                <a:cs typeface="Open Sans" panose="020B0606030504020204" pitchFamily="34" charset="0"/>
              </a:rPr>
              <a:t>A company with Business in United States needs to prepare financial statements for  Management reporting purposes. The Tax department has special depreciation requirements for taxation (IRS) purposes</a:t>
            </a:r>
          </a:p>
          <a:p>
            <a:endParaRPr lang="en-GB" sz="1600" dirty="0">
              <a:solidFill>
                <a:srgbClr val="000000"/>
              </a:solidFill>
              <a:ea typeface="Open Sans" panose="020B0606030504020204" pitchFamily="34" charset="0"/>
              <a:cs typeface="Open Sans" panose="020B0606030504020204" pitchFamily="34" charset="0"/>
            </a:endParaRPr>
          </a:p>
          <a:p>
            <a:r>
              <a:rPr lang="en-GB" sz="1600" b="1" i="1" dirty="0">
                <a:solidFill>
                  <a:srgbClr val="002060"/>
                </a:solidFill>
                <a:ea typeface="Open Sans" panose="020B0606030504020204" pitchFamily="34" charset="0"/>
                <a:cs typeface="Open Sans" panose="020B0606030504020204" pitchFamily="34" charset="0"/>
              </a:rPr>
              <a:t>Recommended Solution: </a:t>
            </a:r>
            <a:r>
              <a:rPr lang="en-GB" sz="1600" dirty="0">
                <a:solidFill>
                  <a:srgbClr val="000000"/>
                </a:solidFill>
                <a:ea typeface="Open Sans" panose="020B0606030504020204" pitchFamily="34" charset="0"/>
                <a:cs typeface="Open Sans" panose="020B0606030504020204" pitchFamily="34" charset="0"/>
              </a:rPr>
              <a:t>Create a corporate book and 1 associated tax books. We can have multiple tax books based on the requirements. All the tax books are associated with One Corporate book.</a:t>
            </a:r>
          </a:p>
          <a:p>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EEBED06E-E488-4784-9DFC-873FB994EC43}"/>
              </a:ext>
            </a:extLst>
          </p:cNvPr>
          <p:cNvSpPr/>
          <p:nvPr/>
        </p:nvSpPr>
        <p:spPr>
          <a:xfrm>
            <a:off x="6200573" y="987112"/>
            <a:ext cx="5532391" cy="2062103"/>
          </a:xfrm>
          <a:prstGeom prst="rect">
            <a:avLst/>
          </a:prstGeom>
        </p:spPr>
        <p:txBody>
          <a:bodyPr wrap="square">
            <a:spAutoFit/>
          </a:bodyPr>
          <a:lstStyle/>
          <a:p>
            <a:r>
              <a:rPr lang="en-GB" sz="1600" b="1" i="1" dirty="0">
                <a:solidFill>
                  <a:srgbClr val="002060"/>
                </a:solidFill>
                <a:ea typeface="Open Sans" panose="020B0606030504020204" pitchFamily="34" charset="0"/>
                <a:cs typeface="Open Sans" panose="020B0606030504020204" pitchFamily="34" charset="0"/>
              </a:rPr>
              <a:t>Business Need : </a:t>
            </a:r>
            <a:r>
              <a:rPr lang="en-GB" sz="1600" dirty="0">
                <a:solidFill>
                  <a:srgbClr val="000000"/>
                </a:solidFill>
                <a:ea typeface="Open Sans" panose="020B0606030504020204" pitchFamily="34" charset="0"/>
                <a:cs typeface="Open Sans" panose="020B0606030504020204" pitchFamily="34" charset="0"/>
              </a:rPr>
              <a:t>A company with Business in United States required to prepare financial statements for  Management reporting purposes under both IFRS &amp; US GAAP Accounting convention or representation.</a:t>
            </a:r>
          </a:p>
          <a:p>
            <a:endParaRPr lang="en-GB" sz="1600" b="1" i="1" dirty="0">
              <a:solidFill>
                <a:srgbClr val="000000"/>
              </a:solidFill>
              <a:ea typeface="Open Sans" panose="020B0606030504020204" pitchFamily="34" charset="0"/>
              <a:cs typeface="Open Sans" panose="020B0606030504020204" pitchFamily="34" charset="0"/>
            </a:endParaRPr>
          </a:p>
          <a:p>
            <a:r>
              <a:rPr lang="en-GB" sz="1600" b="1" i="1" dirty="0">
                <a:solidFill>
                  <a:srgbClr val="002060"/>
                </a:solidFill>
                <a:ea typeface="Open Sans" panose="020B0606030504020204" pitchFamily="34" charset="0"/>
                <a:cs typeface="Open Sans" panose="020B0606030504020204" pitchFamily="34" charset="0"/>
              </a:rPr>
              <a:t>Recommended Solution: </a:t>
            </a:r>
            <a:r>
              <a:rPr lang="en-GB" sz="1600" dirty="0">
                <a:solidFill>
                  <a:srgbClr val="000000"/>
                </a:solidFill>
                <a:ea typeface="Open Sans" panose="020B0606030504020204" pitchFamily="34" charset="0"/>
                <a:cs typeface="Open Sans" panose="020B0606030504020204" pitchFamily="34" charset="0"/>
              </a:rPr>
              <a:t>Create a corporate book for the Primary Ledger with US GAAP convention and as associated Tax Book for the Secondary Ledger with IFRS rules.</a:t>
            </a:r>
            <a:endParaRPr lang="en-US" sz="1600" dirty="0">
              <a:ea typeface="Open Sans" panose="020B0606030504020204" pitchFamily="34" charset="0"/>
              <a:cs typeface="Open Sans" panose="020B0606030504020204" pitchFamily="34" charset="0"/>
            </a:endParaRPr>
          </a:p>
        </p:txBody>
      </p:sp>
      <p:sp>
        <p:nvSpPr>
          <p:cNvPr id="15" name="Rectangle: Rounded Corners 14">
            <a:extLst>
              <a:ext uri="{FF2B5EF4-FFF2-40B4-BE49-F238E27FC236}">
                <a16:creationId xmlns:a16="http://schemas.microsoft.com/office/drawing/2014/main" id="{5A4A69B4-EDC1-4686-8CB0-639A350B702A}"/>
              </a:ext>
            </a:extLst>
          </p:cNvPr>
          <p:cNvSpPr/>
          <p:nvPr/>
        </p:nvSpPr>
        <p:spPr>
          <a:xfrm>
            <a:off x="6430344" y="3618054"/>
            <a:ext cx="1504436" cy="1084894"/>
          </a:xfrm>
          <a:prstGeom prst="roundRect">
            <a:avLst/>
          </a:prstGeom>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1C73D0B-E3AE-47D5-BF4E-DC35C4878F3A}"/>
              </a:ext>
            </a:extLst>
          </p:cNvPr>
          <p:cNvSpPr txBox="1"/>
          <p:nvPr/>
        </p:nvSpPr>
        <p:spPr>
          <a:xfrm>
            <a:off x="6575475" y="3653227"/>
            <a:ext cx="1504435" cy="954107"/>
          </a:xfrm>
          <a:prstGeom prst="rect">
            <a:avLst/>
          </a:prstGeom>
          <a:noFill/>
        </p:spPr>
        <p:txBody>
          <a:bodyPr wrap="square" rtlCol="0">
            <a:spAutoFit/>
          </a:bodyPr>
          <a:lstStyle/>
          <a:p>
            <a:r>
              <a:rPr lang="en-US" sz="1400" b="1" dirty="0"/>
              <a:t>US GAAP</a:t>
            </a:r>
          </a:p>
          <a:p>
            <a:r>
              <a:rPr lang="en-US" sz="1400" b="1" dirty="0"/>
              <a:t>Chart of Account</a:t>
            </a:r>
          </a:p>
          <a:p>
            <a:r>
              <a:rPr lang="en-US" sz="1400" b="1" dirty="0"/>
              <a:t>Calendar</a:t>
            </a:r>
          </a:p>
          <a:p>
            <a:r>
              <a:rPr lang="en-US" sz="1400" b="1" dirty="0"/>
              <a:t>USD</a:t>
            </a:r>
          </a:p>
        </p:txBody>
      </p:sp>
      <p:sp>
        <p:nvSpPr>
          <p:cNvPr id="17" name="Oval 16">
            <a:extLst>
              <a:ext uri="{FF2B5EF4-FFF2-40B4-BE49-F238E27FC236}">
                <a16:creationId xmlns:a16="http://schemas.microsoft.com/office/drawing/2014/main" id="{154C8886-20FF-4B1D-8270-610478F97607}"/>
              </a:ext>
            </a:extLst>
          </p:cNvPr>
          <p:cNvSpPr/>
          <p:nvPr/>
        </p:nvSpPr>
        <p:spPr>
          <a:xfrm>
            <a:off x="6306273" y="3206069"/>
            <a:ext cx="1795748" cy="336282"/>
          </a:xfrm>
          <a:prstGeom prst="ellipse">
            <a:avLst/>
          </a:prstGeom>
          <a:solidFill>
            <a:schemeClr val="accent2">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30">
            <a:extLst>
              <a:ext uri="{FF2B5EF4-FFF2-40B4-BE49-F238E27FC236}">
                <a16:creationId xmlns:a16="http://schemas.microsoft.com/office/drawing/2014/main" id="{788D4E7F-660C-432F-9BB5-94680DFA0E9F}"/>
              </a:ext>
            </a:extLst>
          </p:cNvPr>
          <p:cNvSpPr/>
          <p:nvPr/>
        </p:nvSpPr>
        <p:spPr bwMode="auto">
          <a:xfrm>
            <a:off x="8704363" y="3680198"/>
            <a:ext cx="2867816" cy="1084894"/>
          </a:xfrm>
          <a:prstGeom prst="roundRect">
            <a:avLst>
              <a:gd name="adj" fmla="val 10000"/>
            </a:avLst>
          </a:prstGeom>
          <a:solidFill>
            <a:srgbClr val="00206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
          </a:sp3d>
        </p:spPr>
        <p:style>
          <a:lnRef idx="0">
            <a:scrgbClr r="0" g="0" b="0"/>
          </a:lnRef>
          <a:fillRef idx="0">
            <a:scrgbClr r="0" g="0" b="0"/>
          </a:fillRef>
          <a:effectRef idx="0">
            <a:scrgbClr r="0" g="0" b="0"/>
          </a:effectRef>
          <a:fontRef idx="minor">
            <a:schemeClr val="lt1"/>
          </a:fontRef>
        </p:style>
        <p:txBody>
          <a:bodyPr>
            <a:scene3d>
              <a:camera prst="orthographicFront"/>
              <a:lightRig rig="harsh" dir="t"/>
            </a:scene3d>
            <a:sp3d extrusionH="57150" prstMaterial="matte">
              <a:bevelT w="63500" h="12700" prst="angle"/>
              <a:contourClr>
                <a:schemeClr val="bg1">
                  <a:lumMod val="65000"/>
                </a:schemeClr>
              </a:contourClr>
            </a:sp3d>
          </a:bodyPr>
          <a:lstStyle/>
          <a:p>
            <a:pPr eaLnBrk="0" hangingPunct="0">
              <a:lnSpc>
                <a:spcPct val="85000"/>
              </a:lnSpc>
              <a:defRPr/>
            </a:pPr>
            <a:r>
              <a:rPr lang="en-US" sz="1400" b="1" dirty="0">
                <a:ln>
                  <a:solidFill>
                    <a:schemeClr val="bg1"/>
                  </a:solidFill>
                </a:ln>
                <a:solidFill>
                  <a:schemeClr val="accent3"/>
                </a:solidFill>
                <a:latin typeface="Arial Unicode MS" pitchFamily="34" charset="-128"/>
                <a:cs typeface="Arial" pitchFamily="34" charset="0"/>
              </a:rPr>
              <a:t>             Corporate Book</a:t>
            </a:r>
          </a:p>
          <a:p>
            <a:pPr algn="ctr">
              <a:spcBef>
                <a:spcPts val="300"/>
              </a:spcBef>
              <a:defRPr/>
            </a:pPr>
            <a:r>
              <a:rPr lang="en-US" sz="1400" b="1" dirty="0">
                <a:ln>
                  <a:solidFill>
                    <a:schemeClr val="bg1"/>
                  </a:solidFill>
                </a:ln>
                <a:solidFill>
                  <a:schemeClr val="accent3"/>
                </a:solidFill>
              </a:rPr>
              <a:t>Book: CORP BOOK</a:t>
            </a:r>
          </a:p>
          <a:p>
            <a:pPr algn="ctr">
              <a:spcBef>
                <a:spcPts val="300"/>
              </a:spcBef>
              <a:defRPr/>
            </a:pPr>
            <a:r>
              <a:rPr lang="en-US" sz="1400" b="1" dirty="0">
                <a:ln>
                  <a:solidFill>
                    <a:schemeClr val="bg1"/>
                  </a:solidFill>
                </a:ln>
                <a:solidFill>
                  <a:schemeClr val="accent3"/>
                </a:solidFill>
              </a:rPr>
              <a:t>Ledger: Primary Ledger</a:t>
            </a:r>
          </a:p>
          <a:p>
            <a:pPr algn="ctr">
              <a:spcBef>
                <a:spcPts val="300"/>
              </a:spcBef>
              <a:defRPr/>
            </a:pPr>
            <a:r>
              <a:rPr lang="en-US" sz="1400" b="1" dirty="0">
                <a:ln>
                  <a:solidFill>
                    <a:schemeClr val="bg1"/>
                  </a:solidFill>
                </a:ln>
                <a:solidFill>
                  <a:schemeClr val="accent3"/>
                </a:solidFill>
              </a:rPr>
              <a:t>Post to Ledger: Yes</a:t>
            </a:r>
          </a:p>
          <a:p>
            <a:pPr>
              <a:spcBef>
                <a:spcPts val="300"/>
              </a:spcBef>
              <a:defRPr/>
            </a:pPr>
            <a:endParaRPr lang="en-US" sz="1000" b="1" dirty="0">
              <a:ln>
                <a:solidFill>
                  <a:schemeClr val="bg1"/>
                </a:solidFill>
              </a:ln>
              <a:solidFill>
                <a:schemeClr val="accent3"/>
              </a:solidFill>
            </a:endParaRPr>
          </a:p>
          <a:p>
            <a:pPr>
              <a:defRPr/>
            </a:pPr>
            <a:endParaRPr lang="en-US" sz="1200" b="1" dirty="0">
              <a:ln>
                <a:solidFill>
                  <a:schemeClr val="bg1"/>
                </a:solidFill>
              </a:ln>
              <a:solidFill>
                <a:schemeClr val="accent3"/>
              </a:solidFill>
            </a:endParaRPr>
          </a:p>
        </p:txBody>
      </p:sp>
      <p:sp>
        <p:nvSpPr>
          <p:cNvPr id="19" name="TextBox 18">
            <a:extLst>
              <a:ext uri="{FF2B5EF4-FFF2-40B4-BE49-F238E27FC236}">
                <a16:creationId xmlns:a16="http://schemas.microsoft.com/office/drawing/2014/main" id="{8ADC52F3-E47A-4320-95AE-68E1CE9C206B}"/>
              </a:ext>
            </a:extLst>
          </p:cNvPr>
          <p:cNvSpPr txBox="1"/>
          <p:nvPr/>
        </p:nvSpPr>
        <p:spPr>
          <a:xfrm>
            <a:off x="6413323" y="3219172"/>
            <a:ext cx="1795748" cy="369332"/>
          </a:xfrm>
          <a:prstGeom prst="rect">
            <a:avLst/>
          </a:prstGeom>
          <a:noFill/>
        </p:spPr>
        <p:txBody>
          <a:bodyPr wrap="square" rtlCol="0">
            <a:spAutoFit/>
          </a:bodyPr>
          <a:lstStyle/>
          <a:p>
            <a:r>
              <a:rPr lang="en-US" b="1" dirty="0">
                <a:solidFill>
                  <a:schemeClr val="bg1"/>
                </a:solidFill>
              </a:rPr>
              <a:t>Primary Ledger</a:t>
            </a:r>
          </a:p>
        </p:txBody>
      </p:sp>
      <p:sp>
        <p:nvSpPr>
          <p:cNvPr id="20" name="Rounded Rectangle 30">
            <a:extLst>
              <a:ext uri="{FF2B5EF4-FFF2-40B4-BE49-F238E27FC236}">
                <a16:creationId xmlns:a16="http://schemas.microsoft.com/office/drawing/2014/main" id="{44D15D2E-B76C-43EB-8DE4-D74844C926EF}"/>
              </a:ext>
            </a:extLst>
          </p:cNvPr>
          <p:cNvSpPr/>
          <p:nvPr/>
        </p:nvSpPr>
        <p:spPr bwMode="auto">
          <a:xfrm>
            <a:off x="8704363" y="5445594"/>
            <a:ext cx="2867816" cy="1084894"/>
          </a:xfrm>
          <a:prstGeom prst="roundRect">
            <a:avLst>
              <a:gd name="adj" fmla="val 10000"/>
            </a:avLst>
          </a:prstGeom>
          <a:solidFill>
            <a:schemeClr val="accent5">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19050"/>
          </a:sp3d>
        </p:spPr>
        <p:style>
          <a:lnRef idx="0">
            <a:scrgbClr r="0" g="0" b="0"/>
          </a:lnRef>
          <a:fillRef idx="0">
            <a:scrgbClr r="0" g="0" b="0"/>
          </a:fillRef>
          <a:effectRef idx="0">
            <a:scrgbClr r="0" g="0" b="0"/>
          </a:effectRef>
          <a:fontRef idx="minor">
            <a:schemeClr val="lt1"/>
          </a:fontRef>
        </p:style>
        <p:txBody>
          <a:bodyPr>
            <a:scene3d>
              <a:camera prst="orthographicFront"/>
              <a:lightRig rig="harsh" dir="t"/>
            </a:scene3d>
            <a:sp3d extrusionH="57150" prstMaterial="matte">
              <a:bevelT w="63500" h="12700" prst="angle"/>
              <a:contourClr>
                <a:schemeClr val="bg1">
                  <a:lumMod val="65000"/>
                </a:schemeClr>
              </a:contourClr>
            </a:sp3d>
          </a:bodyPr>
          <a:lstStyle/>
          <a:p>
            <a:pPr eaLnBrk="0" hangingPunct="0">
              <a:lnSpc>
                <a:spcPct val="85000"/>
              </a:lnSpc>
              <a:defRPr/>
            </a:pPr>
            <a:r>
              <a:rPr lang="en-US" sz="1400" b="1" dirty="0">
                <a:ln>
                  <a:solidFill>
                    <a:schemeClr val="bg1"/>
                  </a:solidFill>
                </a:ln>
                <a:solidFill>
                  <a:schemeClr val="accent3"/>
                </a:solidFill>
                <a:latin typeface="Arial Unicode MS" pitchFamily="34" charset="-128"/>
                <a:cs typeface="Arial" pitchFamily="34" charset="0"/>
              </a:rPr>
              <a:t>             IFRS Tax Book</a:t>
            </a:r>
          </a:p>
          <a:p>
            <a:pPr algn="ctr">
              <a:spcBef>
                <a:spcPts val="300"/>
              </a:spcBef>
              <a:defRPr/>
            </a:pPr>
            <a:r>
              <a:rPr lang="en-US" sz="1400" b="1" dirty="0">
                <a:ln>
                  <a:solidFill>
                    <a:schemeClr val="bg1"/>
                  </a:solidFill>
                </a:ln>
                <a:solidFill>
                  <a:schemeClr val="accent3"/>
                </a:solidFill>
              </a:rPr>
              <a:t>Associated Corp Book: CORP BOOK</a:t>
            </a:r>
          </a:p>
          <a:p>
            <a:pPr algn="ctr">
              <a:spcBef>
                <a:spcPts val="300"/>
              </a:spcBef>
              <a:defRPr/>
            </a:pPr>
            <a:r>
              <a:rPr lang="en-US" sz="1400" b="1" dirty="0">
                <a:ln>
                  <a:solidFill>
                    <a:schemeClr val="bg1"/>
                  </a:solidFill>
                </a:ln>
                <a:solidFill>
                  <a:schemeClr val="accent3"/>
                </a:solidFill>
              </a:rPr>
              <a:t>Ledger: Secondary Ledger</a:t>
            </a:r>
          </a:p>
          <a:p>
            <a:pPr algn="ctr">
              <a:spcBef>
                <a:spcPts val="300"/>
              </a:spcBef>
              <a:defRPr/>
            </a:pPr>
            <a:r>
              <a:rPr lang="en-US" sz="1400" b="1" dirty="0">
                <a:ln>
                  <a:solidFill>
                    <a:schemeClr val="bg1"/>
                  </a:solidFill>
                </a:ln>
                <a:solidFill>
                  <a:schemeClr val="accent3"/>
                </a:solidFill>
              </a:rPr>
              <a:t>Post to Ledger: Yes</a:t>
            </a:r>
          </a:p>
          <a:p>
            <a:pPr>
              <a:spcBef>
                <a:spcPts val="300"/>
              </a:spcBef>
              <a:defRPr/>
            </a:pPr>
            <a:endParaRPr lang="en-US" sz="1000" b="1" dirty="0">
              <a:ln>
                <a:solidFill>
                  <a:schemeClr val="bg1"/>
                </a:solidFill>
              </a:ln>
              <a:solidFill>
                <a:schemeClr val="accent3"/>
              </a:solidFill>
            </a:endParaRPr>
          </a:p>
          <a:p>
            <a:pPr>
              <a:defRPr/>
            </a:pPr>
            <a:endParaRPr lang="en-US" sz="1200" b="1" dirty="0">
              <a:ln>
                <a:solidFill>
                  <a:schemeClr val="bg1"/>
                </a:solidFill>
              </a:ln>
              <a:solidFill>
                <a:schemeClr val="accent3"/>
              </a:solidFill>
            </a:endParaRPr>
          </a:p>
        </p:txBody>
      </p:sp>
      <p:sp>
        <p:nvSpPr>
          <p:cNvPr id="21" name="Arrow: Left 20">
            <a:extLst>
              <a:ext uri="{FF2B5EF4-FFF2-40B4-BE49-F238E27FC236}">
                <a16:creationId xmlns:a16="http://schemas.microsoft.com/office/drawing/2014/main" id="{62FEBF82-4630-408B-B347-1B1C62CEB22B}"/>
              </a:ext>
            </a:extLst>
          </p:cNvPr>
          <p:cNvSpPr/>
          <p:nvPr/>
        </p:nvSpPr>
        <p:spPr>
          <a:xfrm>
            <a:off x="8020034" y="4037979"/>
            <a:ext cx="539197" cy="369332"/>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B2BA8E14-75F5-4899-8356-FE93C3BF5EF1}"/>
              </a:ext>
            </a:extLst>
          </p:cNvPr>
          <p:cNvSpPr/>
          <p:nvPr/>
        </p:nvSpPr>
        <p:spPr>
          <a:xfrm>
            <a:off x="6324036" y="5501405"/>
            <a:ext cx="1589690" cy="1217629"/>
          </a:xfrm>
          <a:prstGeom prst="roundRect">
            <a:avLst/>
          </a:prstGeom>
          <a:solidFill>
            <a:srgbClr val="666633"/>
          </a:solidFill>
          <a:effectLst>
            <a:outerShdw blurRad="50800" dist="38100" dir="2700000" algn="tl" rotWithShape="0">
              <a:prstClr val="black">
                <a:alpha val="40000"/>
              </a:prstClr>
            </a:outerShdw>
          </a:effectLst>
        </p:spPr>
        <p:style>
          <a:lnRef idx="0">
            <a:schemeClr val="accent3"/>
          </a:lnRef>
          <a:fillRef idx="3">
            <a:schemeClr val="accent3"/>
          </a:fillRef>
          <a:effectRef idx="3">
            <a:schemeClr val="accent3"/>
          </a:effectRef>
          <a:fontRef idx="minor">
            <a:schemeClr val="lt1"/>
          </a:fontRef>
        </p:style>
        <p:txBody>
          <a:bodyPr rtlCol="0" anchor="ctr"/>
          <a:lstStyle/>
          <a:p>
            <a:r>
              <a:rPr lang="en-US" sz="1400" b="1" dirty="0"/>
              <a:t>US IFRS</a:t>
            </a:r>
          </a:p>
          <a:p>
            <a:r>
              <a:rPr lang="en-US" sz="1400" b="1" dirty="0"/>
              <a:t>Chart of Account</a:t>
            </a:r>
          </a:p>
          <a:p>
            <a:r>
              <a:rPr lang="en-US" sz="1400" b="1" dirty="0"/>
              <a:t>Calendar</a:t>
            </a:r>
          </a:p>
          <a:p>
            <a:r>
              <a:rPr lang="en-US" sz="1400" b="1" dirty="0"/>
              <a:t>USD</a:t>
            </a:r>
          </a:p>
        </p:txBody>
      </p:sp>
      <p:sp>
        <p:nvSpPr>
          <p:cNvPr id="23" name="Oval 22">
            <a:extLst>
              <a:ext uri="{FF2B5EF4-FFF2-40B4-BE49-F238E27FC236}">
                <a16:creationId xmlns:a16="http://schemas.microsoft.com/office/drawing/2014/main" id="{92C280CA-F569-4008-9663-1089098123F4}"/>
              </a:ext>
            </a:extLst>
          </p:cNvPr>
          <p:cNvSpPr/>
          <p:nvPr/>
        </p:nvSpPr>
        <p:spPr>
          <a:xfrm>
            <a:off x="6324036" y="5087700"/>
            <a:ext cx="1870739" cy="369332"/>
          </a:xfrm>
          <a:prstGeom prst="ellipse">
            <a:avLst/>
          </a:prstGeom>
          <a:solidFill>
            <a:srgbClr val="944A4A"/>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DD5695B-F0F1-4C57-A94C-0A5EF5D696AC}"/>
              </a:ext>
            </a:extLst>
          </p:cNvPr>
          <p:cNvSpPr txBox="1"/>
          <p:nvPr/>
        </p:nvSpPr>
        <p:spPr>
          <a:xfrm>
            <a:off x="6325185" y="5096041"/>
            <a:ext cx="2161723" cy="369332"/>
          </a:xfrm>
          <a:prstGeom prst="rect">
            <a:avLst/>
          </a:prstGeom>
          <a:noFill/>
        </p:spPr>
        <p:txBody>
          <a:bodyPr wrap="square" rtlCol="0">
            <a:spAutoFit/>
          </a:bodyPr>
          <a:lstStyle/>
          <a:p>
            <a:r>
              <a:rPr lang="en-US" b="1" dirty="0">
                <a:solidFill>
                  <a:schemeClr val="bg1"/>
                </a:solidFill>
              </a:rPr>
              <a:t>Secondary Ledger</a:t>
            </a:r>
          </a:p>
        </p:txBody>
      </p:sp>
      <p:sp>
        <p:nvSpPr>
          <p:cNvPr id="25" name="Arrow: Left 24">
            <a:extLst>
              <a:ext uri="{FF2B5EF4-FFF2-40B4-BE49-F238E27FC236}">
                <a16:creationId xmlns:a16="http://schemas.microsoft.com/office/drawing/2014/main" id="{6B15FCBA-E4B0-4830-A829-18A35B8F71B7}"/>
              </a:ext>
            </a:extLst>
          </p:cNvPr>
          <p:cNvSpPr/>
          <p:nvPr/>
        </p:nvSpPr>
        <p:spPr>
          <a:xfrm>
            <a:off x="8020034" y="5936286"/>
            <a:ext cx="566376" cy="340488"/>
          </a:xfrm>
          <a:prstGeom prst="leftArrow">
            <a:avLst/>
          </a:prstGeom>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628FD3A-E662-45AC-89BB-5315340259AD}"/>
              </a:ext>
            </a:extLst>
          </p:cNvPr>
          <p:cNvSpPr/>
          <p:nvPr/>
        </p:nvSpPr>
        <p:spPr>
          <a:xfrm>
            <a:off x="6306273" y="277962"/>
            <a:ext cx="3813544" cy="430887"/>
          </a:xfrm>
          <a:prstGeom prst="rect">
            <a:avLst/>
          </a:prstGeom>
        </p:spPr>
        <p:txBody>
          <a:bodyPr wrap="none">
            <a:spAutoFit/>
          </a:bodyPr>
          <a:lstStyle/>
          <a:p>
            <a:r>
              <a:rPr lang="en-US" sz="2200" b="1" dirty="0">
                <a:latin typeface="Calibri" panose="020F0502020204030204" pitchFamily="34" charset="0"/>
                <a:ea typeface="Open Sans" panose="020B0606030504020204" pitchFamily="34" charset="0"/>
                <a:cs typeface="Calibri" panose="020F0502020204030204" pitchFamily="34" charset="0"/>
              </a:rPr>
              <a:t>Asset Book Design – Scenario 2</a:t>
            </a:r>
          </a:p>
        </p:txBody>
      </p:sp>
    </p:spTree>
    <p:extLst>
      <p:ext uri="{BB962C8B-B14F-4D97-AF65-F5344CB8AC3E}">
        <p14:creationId xmlns:p14="http://schemas.microsoft.com/office/powerpoint/2010/main" val="148832148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549548817"/>
              </p:ext>
            </p:extLst>
          </p:nvPr>
        </p:nvGraphicFramePr>
        <p:xfrm>
          <a:off x="642108" y="1223758"/>
          <a:ext cx="10907783" cy="2438400"/>
        </p:xfrm>
        <a:graphic>
          <a:graphicData uri="http://schemas.openxmlformats.org/drawingml/2006/table">
            <a:tbl>
              <a:tblPr firstRow="1" bandRow="1">
                <a:tableStyleId>{5C22544A-7EE6-4342-B048-85BDC9FD1C3A}</a:tableStyleId>
              </a:tblPr>
              <a:tblGrid>
                <a:gridCol w="979998">
                  <a:extLst>
                    <a:ext uri="{9D8B030D-6E8A-4147-A177-3AD203B41FA5}">
                      <a16:colId xmlns:a16="http://schemas.microsoft.com/office/drawing/2014/main" val="20000"/>
                    </a:ext>
                  </a:extLst>
                </a:gridCol>
                <a:gridCol w="2712224">
                  <a:extLst>
                    <a:ext uri="{9D8B030D-6E8A-4147-A177-3AD203B41FA5}">
                      <a16:colId xmlns:a16="http://schemas.microsoft.com/office/drawing/2014/main" val="20002"/>
                    </a:ext>
                  </a:extLst>
                </a:gridCol>
                <a:gridCol w="3299847">
                  <a:extLst>
                    <a:ext uri="{9D8B030D-6E8A-4147-A177-3AD203B41FA5}">
                      <a16:colId xmlns:a16="http://schemas.microsoft.com/office/drawing/2014/main" val="2031343793"/>
                    </a:ext>
                  </a:extLst>
                </a:gridCol>
                <a:gridCol w="3915714">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Extraction Criteria (Recommended)</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Comment</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dirty="0">
                          <a:solidFill>
                            <a:schemeClr val="tx1"/>
                          </a:solidFill>
                          <a:effectLst/>
                          <a:latin typeface="+mn-lt"/>
                          <a:ea typeface="+mn-ea"/>
                          <a:cs typeface="Arial" panose="020B0604020202020204" pitchFamily="34" charset="0"/>
                          <a:sym typeface="Arial"/>
                        </a:rPr>
                        <a:t>Corporate/Tax Asset Book Data</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kern="1200" cap="none">
                          <a:solidFill>
                            <a:schemeClr val="tx1"/>
                          </a:solidFill>
                          <a:effectLst/>
                          <a:latin typeface="+mn-lt"/>
                          <a:ea typeface="+mn-ea"/>
                          <a:cs typeface="Arial" panose="020B0604020202020204" pitchFamily="34" charset="0"/>
                          <a:sym typeface="Arial"/>
                        </a:rPr>
                        <a:t>File Based Date Import Template</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master/transactional data conversions</a:t>
            </a:r>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Conversion – Data Elements </a:t>
            </a:r>
          </a:p>
        </p:txBody>
      </p:sp>
    </p:spTree>
    <p:extLst>
      <p:ext uri="{BB962C8B-B14F-4D97-AF65-F5344CB8AC3E}">
        <p14:creationId xmlns:p14="http://schemas.microsoft.com/office/powerpoint/2010/main" val="42206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a:t>ORACLE CLOUD FIXED ASSETS REPORTING</a:t>
            </a:r>
          </a:p>
        </p:txBody>
      </p:sp>
    </p:spTree>
    <p:extLst>
      <p:ext uri="{BB962C8B-B14F-4D97-AF65-F5344CB8AC3E}">
        <p14:creationId xmlns:p14="http://schemas.microsoft.com/office/powerpoint/2010/main" val="318740867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E1F6E1-29EE-40F2-B4B4-BE784F40C118}"/>
              </a:ext>
            </a:extLst>
          </p:cNvPr>
          <p:cNvSpPr>
            <a:spLocks noGrp="1"/>
          </p:cNvSpPr>
          <p:nvPr>
            <p:ph type="body" idx="1"/>
          </p:nvPr>
        </p:nvSpPr>
        <p:spPr>
          <a:xfrm>
            <a:off x="501650" y="1297416"/>
            <a:ext cx="10418233" cy="3265355"/>
          </a:xfrm>
        </p:spPr>
        <p:txBody>
          <a:bodyPr vert="horz" lIns="0" tIns="0" rIns="0" bIns="0" rtlCol="0" anchor="t">
            <a:noAutofit/>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marL="457200" indent="-457200">
              <a:buFont typeface="Arial" panose="020B0604020202020204" pitchFamily="34" charset="0"/>
              <a:buChar char="•"/>
            </a:pPr>
            <a:endParaRPr lang="en-US" sz="2800" dirty="0">
              <a:cs typeface="Calibri Light"/>
            </a:endParaRPr>
          </a:p>
        </p:txBody>
      </p:sp>
      <p:sp>
        <p:nvSpPr>
          <p:cNvPr id="9" name="Title 14">
            <a:extLst>
              <a:ext uri="{FF2B5EF4-FFF2-40B4-BE49-F238E27FC236}">
                <a16:creationId xmlns:a16="http://schemas.microsoft.com/office/drawing/2014/main" id="{BCCC5E6E-9876-4FA7-B92F-B8AACACB725C}"/>
              </a:ext>
            </a:extLst>
          </p:cNvPr>
          <p:cNvSpPr>
            <a:spLocks noGrp="1"/>
          </p:cNvSpPr>
          <p:nvPr>
            <p:ph type="title"/>
          </p:nvPr>
        </p:nvSpPr>
        <p:spPr>
          <a:xfrm>
            <a:off x="266465" y="3379377"/>
            <a:ext cx="11188700" cy="334099"/>
          </a:xfrm>
        </p:spPr>
        <p:txBody>
          <a:bodyPr/>
          <a:lstStyle/>
          <a:p>
            <a:r>
              <a:rPr lang="en-US" sz="3000" b="1" noProof="0"/>
              <a:t>Introductions</a:t>
            </a:r>
          </a:p>
        </p:txBody>
      </p:sp>
    </p:spTree>
    <p:extLst>
      <p:ext uri="{BB962C8B-B14F-4D97-AF65-F5344CB8AC3E}">
        <p14:creationId xmlns:p14="http://schemas.microsoft.com/office/powerpoint/2010/main" val="40293596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47614449-8FDB-46EE-9AAD-A2AE599C606F}"/>
              </a:ext>
            </a:extLst>
          </p:cNvPr>
          <p:cNvSpPr txBox="1">
            <a:spLocks/>
          </p:cNvSpPr>
          <p:nvPr/>
        </p:nvSpPr>
        <p:spPr bwMode="gray">
          <a:xfrm>
            <a:off x="501650" y="270413"/>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Oracle Cloud Standard Reports</a:t>
            </a:r>
          </a:p>
        </p:txBody>
      </p:sp>
      <p:sp>
        <p:nvSpPr>
          <p:cNvPr id="5" name="TextBox 4">
            <a:extLst>
              <a:ext uri="{FF2B5EF4-FFF2-40B4-BE49-F238E27FC236}">
                <a16:creationId xmlns:a16="http://schemas.microsoft.com/office/drawing/2014/main" id="{F2D19D35-B4DD-45FC-94C6-6B9BC422E500}"/>
              </a:ext>
            </a:extLst>
          </p:cNvPr>
          <p:cNvSpPr txBox="1"/>
          <p:nvPr/>
        </p:nvSpPr>
        <p:spPr>
          <a:xfrm>
            <a:off x="484033" y="580361"/>
            <a:ext cx="11618196" cy="369332"/>
          </a:xfrm>
          <a:prstGeom prst="rect">
            <a:avLst/>
          </a:prstGeom>
          <a:noFill/>
        </p:spPr>
        <p:txBody>
          <a:bodyPr wrap="square" lIns="91440" tIns="45720" rIns="91440" bIns="45720" anchor="t">
            <a:spAutoFit/>
          </a:bodyPr>
          <a:lstStyle/>
          <a:p>
            <a:pPr algn="just">
              <a:spcBef>
                <a:spcPts val="300"/>
              </a:spcBef>
              <a:spcAft>
                <a:spcPts val="300"/>
              </a:spcAft>
            </a:pPr>
            <a:r>
              <a:rPr lang="en-US">
                <a:solidFill>
                  <a:srgbClr val="53565A"/>
                </a:solidFill>
                <a:cs typeface="Calibri Light" panose="020F0302020204030204" pitchFamily="34" charset="0"/>
              </a:rPr>
              <a:t>Below is a list of Standard Reports provided by Oracle Cloud:</a:t>
            </a:r>
          </a:p>
        </p:txBody>
      </p:sp>
      <p:graphicFrame>
        <p:nvGraphicFramePr>
          <p:cNvPr id="6" name="Content Placeholder 6">
            <a:extLst>
              <a:ext uri="{FF2B5EF4-FFF2-40B4-BE49-F238E27FC236}">
                <a16:creationId xmlns:a16="http://schemas.microsoft.com/office/drawing/2014/main" id="{3362A7AE-B419-4F83-8B0B-E03124D7B1AE}"/>
              </a:ext>
            </a:extLst>
          </p:cNvPr>
          <p:cNvGraphicFramePr>
            <a:graphicFrameLocks/>
          </p:cNvGraphicFramePr>
          <p:nvPr>
            <p:extLst>
              <p:ext uri="{D42A27DB-BD31-4B8C-83A1-F6EECF244321}">
                <p14:modId xmlns:p14="http://schemas.microsoft.com/office/powerpoint/2010/main" val="2789589531"/>
              </p:ext>
            </p:extLst>
          </p:nvPr>
        </p:nvGraphicFramePr>
        <p:xfrm>
          <a:off x="469726" y="1315233"/>
          <a:ext cx="11141626" cy="4905193"/>
        </p:xfrm>
        <a:graphic>
          <a:graphicData uri="http://schemas.openxmlformats.org/drawingml/2006/table">
            <a:tbl>
              <a:tblPr firstRow="1" bandRow="1">
                <a:tableStyleId>{5C22544A-7EE6-4342-B048-85BDC9FD1C3A}</a:tableStyleId>
              </a:tblPr>
              <a:tblGrid>
                <a:gridCol w="3094060">
                  <a:extLst>
                    <a:ext uri="{9D8B030D-6E8A-4147-A177-3AD203B41FA5}">
                      <a16:colId xmlns:a16="http://schemas.microsoft.com/office/drawing/2014/main" val="20000"/>
                    </a:ext>
                  </a:extLst>
                </a:gridCol>
                <a:gridCol w="8047566">
                  <a:extLst>
                    <a:ext uri="{9D8B030D-6E8A-4147-A177-3AD203B41FA5}">
                      <a16:colId xmlns:a16="http://schemas.microsoft.com/office/drawing/2014/main" val="20002"/>
                    </a:ext>
                  </a:extLst>
                </a:gridCol>
              </a:tblGrid>
              <a:tr h="516073">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600" b="1" i="0" u="none" strike="noStrike" cap="none" normalizeH="0" baseline="0">
                          <a:ln>
                            <a:noFill/>
                          </a:ln>
                          <a:solidFill>
                            <a:schemeClr val="tx1"/>
                          </a:solidFill>
                          <a:effectLst/>
                          <a:latin typeface="+mn-lt"/>
                        </a:rPr>
                        <a:t>Report Name</a:t>
                      </a:r>
                      <a:endParaRPr kumimoji="0" lang="en-US" sz="16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600" b="1" i="0" u="none" strike="noStrike" cap="none" normalizeH="0" baseline="0">
                          <a:ln>
                            <a:noFill/>
                          </a:ln>
                          <a:solidFill>
                            <a:schemeClr val="tx1"/>
                          </a:solidFill>
                          <a:effectLst/>
                          <a:latin typeface="+mn-lt"/>
                        </a:rPr>
                        <a:t>Report Description</a:t>
                      </a:r>
                      <a:endParaRPr kumimoji="0" lang="en-US" sz="16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18438">
                <a:tc>
                  <a:txBody>
                    <a:bodyPr/>
                    <a:lstStyle/>
                    <a:p>
                      <a:pPr lvl="0" algn="ctr">
                        <a:buNone/>
                      </a:pPr>
                      <a:r>
                        <a:rPr lang="en-US" sz="1200">
                          <a:effectLst/>
                        </a:rPr>
                        <a:t>Asset Additions by Responsibility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assets added or capitalized during the specified periods. Displays the owner and location for each unit. Sorts and totals by balancing segment, asset type, asset account, cost center, and reserve account.​</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18438">
                <a:tc>
                  <a:txBody>
                    <a:bodyPr/>
                    <a:lstStyle/>
                    <a:p>
                      <a:pPr lvl="0" algn="ctr">
                        <a:buNone/>
                      </a:pPr>
                      <a:r>
                        <a:rPr lang="en-US" sz="1200">
                          <a:effectLst/>
                        </a:rPr>
                        <a:t>Asset Balances Register​</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the cost-related details, current activity, and retirements for every asset within the selected asset category. Lists all transactions that impact asset cost during the chosen period.​</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418438">
                <a:tc>
                  <a:txBody>
                    <a:bodyPr/>
                    <a:lstStyle/>
                    <a:p>
                      <a:pPr lvl="0" algn="ctr">
                        <a:buNone/>
                      </a:pPr>
                      <a:r>
                        <a:rPr lang="en-US" sz="1200">
                          <a:effectLst/>
                        </a:rPr>
                        <a:t>Asset Category Change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all the assets for which the asset category is changed during the specified period. The report is sorted by and groups totals for each balancing segment, asset account, and asset number.​</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739240">
                <a:tc>
                  <a:txBody>
                    <a:bodyPr/>
                    <a:lstStyle/>
                    <a:p>
                      <a:pPr lvl="0" algn="ctr">
                        <a:buNone/>
                      </a:pPr>
                      <a:r>
                        <a:rPr lang="en-US" sz="1200">
                          <a:effectLst/>
                        </a:rPr>
                        <a:t>Asset Impairment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the impact of impairment transactions. Displays cost, new net book value, net selling price, value in use, and impairment loss amount for all the impaired assets in the given book and depreciation period. The report is sorted by the asset number. The report shows totals for Current Net Book Value, Net Selling Price, Values in Use, Impairment Loss, and New Net Book Value.​</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418438">
                <a:tc>
                  <a:txBody>
                    <a:bodyPr/>
                    <a:lstStyle/>
                    <a:p>
                      <a:pPr lvl="0" algn="ctr">
                        <a:buNone/>
                      </a:pPr>
                      <a:r>
                        <a:rPr lang="en-US" sz="1200">
                          <a:effectLst/>
                        </a:rPr>
                        <a:t>Asset Leases Expense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asset lease interest and expense amounts for the specified period. The report is sorted by and groups totals for each balancing segment, expense account, and cost center.​</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585814">
                <a:tc>
                  <a:txBody>
                    <a:bodyPr/>
                    <a:lstStyle/>
                    <a:p>
                      <a:pPr lvl="0" algn="ctr">
                        <a:buNone/>
                      </a:pPr>
                      <a:r>
                        <a:rPr lang="en-US" sz="1200">
                          <a:effectLst/>
                        </a:rPr>
                        <a:t>Asset Register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initial costs, current reserve, year-to-date amounts, depreciation rules, and retirements for a range of assets for the specified corporate book ​</a:t>
                      </a:r>
                      <a:br>
                        <a:rPr lang="en-US" sz="1200">
                          <a:effectLst/>
                        </a:rPr>
                      </a:br>
                      <a:r>
                        <a:rPr lang="en-US" sz="1200">
                          <a:effectLst/>
                        </a:rPr>
                        <a:t>and for each associated tax book. The report sorts the data by asset number.​</a:t>
                      </a:r>
                      <a:endParaRPr lang="en-US">
                        <a:effectLst/>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585814">
                <a:tc>
                  <a:txBody>
                    <a:bodyPr/>
                    <a:lstStyle/>
                    <a:p>
                      <a:pPr lvl="0" algn="ctr">
                        <a:buNone/>
                      </a:pPr>
                      <a:r>
                        <a:rPr lang="en-US" sz="1200">
                          <a:effectLst/>
                        </a:rPr>
                        <a:t>Assets by Cash Generating Unit Report  ​</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Data model is used for the US Form 4562 - Depreciation and Amortization Report. The data model extracts the depreciation amounts, depreciation reserve adjustments, balancing segment, fiscal year of addition, depreciation method information, asset category, and asset number from Oracle  Assets.​</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r h="418438">
                <a:tc>
                  <a:txBody>
                    <a:bodyPr/>
                    <a:lstStyle/>
                    <a:p>
                      <a:pPr lvl="0" algn="ctr">
                        <a:buNone/>
                      </a:pPr>
                      <a:r>
                        <a:rPr lang="en-US" sz="1200">
                          <a:effectLst/>
                        </a:rPr>
                        <a:t>Asset Balances Register​</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the cost-related details, current activity, and retirements for every asset within the selected asset category. Lists all transactions that impact asset cost during the chosen period.​</a:t>
                      </a:r>
                      <a:endParaRPr lang="en-US">
                        <a:effectLst/>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39115618"/>
                  </a:ext>
                </a:extLst>
              </a:tr>
            </a:tbl>
          </a:graphicData>
        </a:graphic>
      </p:graphicFrame>
    </p:spTree>
    <p:extLst>
      <p:ext uri="{BB962C8B-B14F-4D97-AF65-F5344CB8AC3E}">
        <p14:creationId xmlns:p14="http://schemas.microsoft.com/office/powerpoint/2010/main" val="14760583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2020C652-275E-42FF-B5B1-4E7F401D9193}"/>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Oracle Cloud Standard Reports</a:t>
            </a:r>
          </a:p>
        </p:txBody>
      </p:sp>
      <p:graphicFrame>
        <p:nvGraphicFramePr>
          <p:cNvPr id="6" name="Content Placeholder 6">
            <a:extLst>
              <a:ext uri="{FF2B5EF4-FFF2-40B4-BE49-F238E27FC236}">
                <a16:creationId xmlns:a16="http://schemas.microsoft.com/office/drawing/2014/main" id="{3446021F-FDB6-4C11-82CE-AED7039B3F3A}"/>
              </a:ext>
            </a:extLst>
          </p:cNvPr>
          <p:cNvGraphicFramePr>
            <a:graphicFrameLocks/>
          </p:cNvGraphicFramePr>
          <p:nvPr/>
        </p:nvGraphicFramePr>
        <p:xfrm>
          <a:off x="469726" y="1003300"/>
          <a:ext cx="11141626" cy="4290001"/>
        </p:xfrm>
        <a:graphic>
          <a:graphicData uri="http://schemas.openxmlformats.org/drawingml/2006/table">
            <a:tbl>
              <a:tblPr firstRow="1" bandRow="1">
                <a:tableStyleId>{5C22544A-7EE6-4342-B048-85BDC9FD1C3A}</a:tableStyleId>
              </a:tblPr>
              <a:tblGrid>
                <a:gridCol w="3094060">
                  <a:extLst>
                    <a:ext uri="{9D8B030D-6E8A-4147-A177-3AD203B41FA5}">
                      <a16:colId xmlns:a16="http://schemas.microsoft.com/office/drawing/2014/main" val="20000"/>
                    </a:ext>
                  </a:extLst>
                </a:gridCol>
                <a:gridCol w="8047566">
                  <a:extLst>
                    <a:ext uri="{9D8B030D-6E8A-4147-A177-3AD203B41FA5}">
                      <a16:colId xmlns:a16="http://schemas.microsoft.com/office/drawing/2014/main" val="20002"/>
                    </a:ext>
                  </a:extLst>
                </a:gridCol>
              </a:tblGrid>
              <a:tr h="574634">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600" b="1" i="0" u="none" strike="noStrike" cap="none" normalizeH="0" baseline="0">
                          <a:ln>
                            <a:noFill/>
                          </a:ln>
                          <a:solidFill>
                            <a:schemeClr val="tx1"/>
                          </a:solidFill>
                          <a:effectLst/>
                          <a:latin typeface="+mn-lt"/>
                        </a:rPr>
                        <a:t>Report Name</a:t>
                      </a:r>
                      <a:endParaRPr kumimoji="0" lang="en-US" sz="16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600" b="1" i="0" u="none" strike="noStrike" cap="none" normalizeH="0" baseline="0">
                          <a:ln>
                            <a:noFill/>
                          </a:ln>
                          <a:solidFill>
                            <a:schemeClr val="tx1"/>
                          </a:solidFill>
                          <a:effectLst/>
                          <a:latin typeface="+mn-lt"/>
                        </a:rPr>
                        <a:t>Report Description</a:t>
                      </a:r>
                      <a:endParaRPr kumimoji="0" lang="en-US" sz="16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509080">
                <a:tc>
                  <a:txBody>
                    <a:bodyPr/>
                    <a:lstStyle/>
                    <a:p>
                      <a:pPr lvl="0" algn="ctr">
                        <a:buNone/>
                      </a:pPr>
                      <a:r>
                        <a:rPr lang="en-US" sz="1200">
                          <a:effectLst/>
                        </a:rPr>
                        <a:t>Asset Category Change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all the assets for which the asset category is changed during the specified period. The report is sorted by and groups totals for each balancing segment, asset account, and asset number.​</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09080">
                <a:tc>
                  <a:txBody>
                    <a:bodyPr/>
                    <a:lstStyle/>
                    <a:p>
                      <a:pPr lvl="0" algn="ctr">
                        <a:buNone/>
                      </a:pPr>
                      <a:r>
                        <a:rPr lang="en-US" sz="1200">
                          <a:effectLst/>
                        </a:rPr>
                        <a:t>CIP Summary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CIP cost account summary balances for the specified periods. The report is sorted by and groups totals for each balancing segment and CIP cost account.​</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509080">
                <a:tc>
                  <a:txBody>
                    <a:bodyPr/>
                    <a:lstStyle/>
                    <a:p>
                      <a:pPr lvl="0" algn="ctr">
                        <a:buNone/>
                      </a:pPr>
                      <a:r>
                        <a:rPr lang="en-US" sz="1200">
                          <a:effectLst/>
                        </a:rPr>
                        <a:t>Cost Adjustments by Source Report​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all the asset cost adjustments made during the specified periods and shows the details of associated invoice lines. Sorts and totals by source, balancing segment, asset type, asset account, cost center, and asset number.​</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823125">
                <a:tc>
                  <a:txBody>
                    <a:bodyPr/>
                    <a:lstStyle/>
                    <a:p>
                      <a:pPr lvl="0" algn="ctr">
                        <a:buNone/>
                      </a:pPr>
                      <a:r>
                        <a:rPr lang="en-US" sz="1200">
                          <a:effectLst/>
                        </a:rPr>
                        <a:t>Asset Lease Expenses Report​</a:t>
                      </a:r>
                      <a:endParaRPr lang="en-US">
                        <a:effectLst/>
                      </a:endParaRPr>
                    </a:p>
                    <a:p>
                      <a:pPr lvl="0" algn="ctr">
                        <a:buNone/>
                      </a:pPr>
                      <a:r>
                        <a:rPr lang="en-US" sz="1200">
                          <a:effectLst/>
                        </a:rPr>
                        <a: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asset lease interest and expense amounts for the specified period. The report is sorted by and groups totals for each balancing segment, expense account, and cost center.​</a:t>
                      </a:r>
                      <a:endParaRPr lang="en-US">
                        <a:effectLst/>
                      </a:endParaRPr>
                    </a:p>
                    <a:p>
                      <a:pPr lvl="0">
                        <a:buNone/>
                      </a:pPr>
                      <a:r>
                        <a:rPr lang="en-US" sz="1200">
                          <a:effectLst/>
                        </a:rPr>
                        <a:t>​</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712713">
                <a:tc>
                  <a:txBody>
                    <a:bodyPr/>
                    <a:lstStyle/>
                    <a:p>
                      <a:pPr lvl="0" algn="ctr">
                        <a:buNone/>
                      </a:pPr>
                      <a:r>
                        <a:rPr lang="en-US" sz="1200">
                          <a:effectLst/>
                        </a:rPr>
                        <a:t>Asset Lease Liability Report​</a:t>
                      </a:r>
                      <a:endParaRPr lang="en-US">
                        <a:effectLst/>
                      </a:endParaRPr>
                    </a:p>
                    <a:p>
                      <a:pPr lvl="0" algn="ctr">
                        <a:buNone/>
                      </a:pPr>
                      <a:r>
                        <a:rPr lang="en-US" sz="1200">
                          <a:effectLst/>
                        </a:rPr>
                        <a: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Lists asset lease liability for the specified period. The report sorts by and groups totals for each balancing segment, liability account, and cost center.​</a:t>
                      </a:r>
                      <a:endParaRPr lang="en-US">
                        <a:effectLst/>
                      </a:endParaRPr>
                    </a:p>
                    <a:p>
                      <a:pPr lvl="0">
                        <a:buNone/>
                      </a:pPr>
                      <a:r>
                        <a:rPr lang="en-US" sz="1200">
                          <a:effectLst/>
                        </a:rPr>
                        <a:t>​</a:t>
                      </a:r>
                      <a:endParaRPr lang="en-US">
                        <a:effectLst/>
                        <a:sym typeface="Arial"/>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652289">
                <a:tc>
                  <a:txBody>
                    <a:bodyPr/>
                    <a:lstStyle/>
                    <a:p>
                      <a:pPr lvl="0" algn="ctr">
                        <a:buNone/>
                      </a:pPr>
                      <a:r>
                        <a:rPr lang="en-US" sz="1200">
                          <a:effectLst/>
                        </a:rPr>
                        <a:t>Asset Lease Data Extract Report​</a:t>
                      </a:r>
                      <a:endParaRPr lang="en-US">
                        <a:effectLst/>
                      </a:endParaRPr>
                    </a:p>
                    <a:p>
                      <a:pPr lvl="0" algn="ctr">
                        <a:buNone/>
                      </a:pPr>
                      <a:r>
                        <a:rPr lang="en-US" sz="1200">
                          <a:effectLst/>
                        </a:rPr>
                        <a:t>​</a:t>
                      </a:r>
                      <a:endParaRPr kumimoji="0" lang="en-US">
                        <a:effectLst/>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vl="0">
                        <a:buNone/>
                      </a:pPr>
                      <a:r>
                        <a:rPr lang="en-US" sz="1200">
                          <a:effectLst/>
                        </a:rPr>
                        <a:t>Extracts and displays the current asset lease data in the Lease Addition File-Based Data Import template format​</a:t>
                      </a:r>
                      <a:endParaRPr lang="en-US">
                        <a:effectLst/>
                      </a:endParaRPr>
                    </a:p>
                    <a:p>
                      <a:pPr lvl="0">
                        <a:buNone/>
                      </a:pPr>
                      <a:r>
                        <a:rPr lang="en-US" sz="1200">
                          <a:effectLst/>
                        </a:rPr>
                        <a:t>​</a:t>
                      </a:r>
                      <a:endParaRPr lang="en-US">
                        <a:effectLst/>
                      </a:endParaRPr>
                    </a:p>
                  </a:txBody>
                  <a:tcP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bl>
          </a:graphicData>
        </a:graphic>
      </p:graphicFrame>
      <p:graphicFrame>
        <p:nvGraphicFramePr>
          <p:cNvPr id="5" name="Object 4">
            <a:extLst>
              <a:ext uri="{FF2B5EF4-FFF2-40B4-BE49-F238E27FC236}">
                <a16:creationId xmlns:a16="http://schemas.microsoft.com/office/drawing/2014/main" id="{CC3BE42D-F418-4006-9164-697076E53C6B}"/>
              </a:ext>
            </a:extLst>
          </p:cNvPr>
          <p:cNvGraphicFramePr>
            <a:graphicFrameLocks noChangeAspect="1"/>
          </p:cNvGraphicFramePr>
          <p:nvPr>
            <p:extLst>
              <p:ext uri="{D42A27DB-BD31-4B8C-83A1-F6EECF244321}">
                <p14:modId xmlns:p14="http://schemas.microsoft.com/office/powerpoint/2010/main" val="2517302665"/>
              </p:ext>
            </p:extLst>
          </p:nvPr>
        </p:nvGraphicFramePr>
        <p:xfrm>
          <a:off x="7499150" y="5580002"/>
          <a:ext cx="1555950" cy="1247204"/>
        </p:xfrm>
        <a:graphic>
          <a:graphicData uri="http://schemas.openxmlformats.org/presentationml/2006/ole">
            <mc:AlternateContent xmlns:mc="http://schemas.openxmlformats.org/markup-compatibility/2006">
              <mc:Choice xmlns:v="urn:schemas-microsoft-com:vml" Requires="v">
                <p:oleObj name="Worksheet" showAsIcon="1" r:id="rId2" imgW="914400" imgH="806400" progId="Excel.Sheet.12">
                  <p:embed/>
                </p:oleObj>
              </mc:Choice>
              <mc:Fallback>
                <p:oleObj name="Worksheet" showAsIcon="1" r:id="rId2" imgW="914400" imgH="806400" progId="Excel.Sheet.12">
                  <p:embed/>
                  <p:pic>
                    <p:nvPicPr>
                      <p:cNvPr id="5" name="Object 4">
                        <a:extLst>
                          <a:ext uri="{FF2B5EF4-FFF2-40B4-BE49-F238E27FC236}">
                            <a16:creationId xmlns:a16="http://schemas.microsoft.com/office/drawing/2014/main" id="{CC3BE42D-F418-4006-9164-697076E53C6B}"/>
                          </a:ext>
                        </a:extLst>
                      </p:cNvPr>
                      <p:cNvPicPr/>
                      <p:nvPr/>
                    </p:nvPicPr>
                    <p:blipFill>
                      <a:blip r:embed="rId3"/>
                      <a:stretch>
                        <a:fillRect/>
                      </a:stretch>
                    </p:blipFill>
                    <p:spPr>
                      <a:xfrm>
                        <a:off x="7499150" y="5580002"/>
                        <a:ext cx="1555950" cy="1247204"/>
                      </a:xfrm>
                      <a:prstGeom prst="rect">
                        <a:avLst/>
                      </a:prstGeom>
                    </p:spPr>
                  </p:pic>
                </p:oleObj>
              </mc:Fallback>
            </mc:AlternateContent>
          </a:graphicData>
        </a:graphic>
      </p:graphicFrame>
      <p:sp>
        <p:nvSpPr>
          <p:cNvPr id="2" name="TextBox 1">
            <a:extLst>
              <a:ext uri="{FF2B5EF4-FFF2-40B4-BE49-F238E27FC236}">
                <a16:creationId xmlns:a16="http://schemas.microsoft.com/office/drawing/2014/main" id="{FF0183D8-40EE-4E01-87EF-224B5864CC4E}"/>
              </a:ext>
            </a:extLst>
          </p:cNvPr>
          <p:cNvSpPr txBox="1"/>
          <p:nvPr/>
        </p:nvSpPr>
        <p:spPr>
          <a:xfrm>
            <a:off x="1854200" y="5711051"/>
            <a:ext cx="4241800" cy="276999"/>
          </a:xfrm>
          <a:prstGeom prst="rect">
            <a:avLst/>
          </a:prstGeom>
          <a:noFill/>
          <a:ln w="19050">
            <a:solidFill>
              <a:srgbClr val="86BC25"/>
            </a:solidFill>
          </a:ln>
        </p:spPr>
        <p:txBody>
          <a:bodyPr wrap="square" lIns="0" tIns="0" rIns="0" bIns="0" rtlCol="0">
            <a:spAutoFit/>
          </a:bodyPr>
          <a:lstStyle/>
          <a:p>
            <a:pPr algn="ctr">
              <a:spcBef>
                <a:spcPts val="600"/>
              </a:spcBef>
              <a:buSzPct val="100000"/>
            </a:pPr>
            <a:r>
              <a:rPr lang="en-US" b="1">
                <a:solidFill>
                  <a:srgbClr val="313131"/>
                </a:solidFill>
              </a:rPr>
              <a:t>Repository of Standard Reports</a:t>
            </a:r>
            <a:r>
              <a:rPr lang="en-US">
                <a:solidFill>
                  <a:srgbClr val="313131"/>
                </a:solidFill>
              </a:rPr>
              <a:t> </a:t>
            </a:r>
          </a:p>
        </p:txBody>
      </p:sp>
      <p:sp>
        <p:nvSpPr>
          <p:cNvPr id="3" name="Arrow: Right 2">
            <a:extLst>
              <a:ext uri="{FF2B5EF4-FFF2-40B4-BE49-F238E27FC236}">
                <a16:creationId xmlns:a16="http://schemas.microsoft.com/office/drawing/2014/main" id="{0915193B-A21D-4F62-83C8-3A60E8346509}"/>
              </a:ext>
            </a:extLst>
          </p:cNvPr>
          <p:cNvSpPr/>
          <p:nvPr/>
        </p:nvSpPr>
        <p:spPr bwMode="gray">
          <a:xfrm>
            <a:off x="6642100" y="5765800"/>
            <a:ext cx="685800" cy="158750"/>
          </a:xfrm>
          <a:prstGeom prst="rightArrow">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4586674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9">
            <a:extLst>
              <a:ext uri="{FF2B5EF4-FFF2-40B4-BE49-F238E27FC236}">
                <a16:creationId xmlns:a16="http://schemas.microsoft.com/office/drawing/2014/main" id="{47BBB619-CDCB-4C87-B53A-345C6DF99BC0}"/>
              </a:ext>
            </a:extLst>
          </p:cNvPr>
          <p:cNvSpPr txBox="1">
            <a:spLocks/>
          </p:cNvSpPr>
          <p:nvPr/>
        </p:nvSpPr>
        <p:spPr bwMode="gray">
          <a:xfrm>
            <a:off x="501650" y="262416"/>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Oracle Transactional Business Intelligence (OTBI)</a:t>
            </a:r>
          </a:p>
        </p:txBody>
      </p:sp>
      <p:sp>
        <p:nvSpPr>
          <p:cNvPr id="9" name="Text Placeholder 29">
            <a:extLst>
              <a:ext uri="{FF2B5EF4-FFF2-40B4-BE49-F238E27FC236}">
                <a16:creationId xmlns:a16="http://schemas.microsoft.com/office/drawing/2014/main" id="{628B8597-C0A3-489E-93BB-47A91D8CFF17}"/>
              </a:ext>
            </a:extLst>
          </p:cNvPr>
          <p:cNvSpPr txBox="1">
            <a:spLocks/>
          </p:cNvSpPr>
          <p:nvPr/>
        </p:nvSpPr>
        <p:spPr>
          <a:xfrm>
            <a:off x="501650" y="651599"/>
            <a:ext cx="11188700" cy="899410"/>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just"/>
            <a:r>
              <a:rPr lang="en-US" dirty="0"/>
              <a:t>OTBI provides predefined analytics and reports that help in analyzing data to support business needs. The repository is organized into subject areas. Each subject area contains columns corresponding to a specific business area or object in the cloud application. These columns are thereafter selected to view the data that is to be analyzed and reported on. Subject Areas available for fixed assets as under:</a:t>
            </a:r>
          </a:p>
          <a:p>
            <a:endParaRPr lang="en-US" dirty="0"/>
          </a:p>
        </p:txBody>
      </p:sp>
      <p:graphicFrame>
        <p:nvGraphicFramePr>
          <p:cNvPr id="12" name="Diagram 11">
            <a:extLst>
              <a:ext uri="{FF2B5EF4-FFF2-40B4-BE49-F238E27FC236}">
                <a16:creationId xmlns:a16="http://schemas.microsoft.com/office/drawing/2014/main" id="{6EA50791-175B-40D6-B199-617B8ED6A0D6}"/>
              </a:ext>
            </a:extLst>
          </p:cNvPr>
          <p:cNvGraphicFramePr/>
          <p:nvPr>
            <p:extLst>
              <p:ext uri="{D42A27DB-BD31-4B8C-83A1-F6EECF244321}">
                <p14:modId xmlns:p14="http://schemas.microsoft.com/office/powerpoint/2010/main" val="3080910372"/>
              </p:ext>
            </p:extLst>
          </p:nvPr>
        </p:nvGraphicFramePr>
        <p:xfrm>
          <a:off x="501650" y="2002421"/>
          <a:ext cx="11188700" cy="4593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430836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925238066"/>
              </p:ext>
            </p:extLst>
          </p:nvPr>
        </p:nvGraphicFramePr>
        <p:xfrm>
          <a:off x="644498" y="1248867"/>
          <a:ext cx="10520312" cy="2468880"/>
        </p:xfrm>
        <a:graphic>
          <a:graphicData uri="http://schemas.openxmlformats.org/drawingml/2006/table">
            <a:tbl>
              <a:tblPr firstRow="1" bandRow="1">
                <a:tableStyleId>{5C22544A-7EE6-4342-B048-85BDC9FD1C3A}</a:tableStyleId>
              </a:tblPr>
              <a:tblGrid>
                <a:gridCol w="945186">
                  <a:extLst>
                    <a:ext uri="{9D8B030D-6E8A-4147-A177-3AD203B41FA5}">
                      <a16:colId xmlns:a16="http://schemas.microsoft.com/office/drawing/2014/main" val="20000"/>
                    </a:ext>
                  </a:extLst>
                </a:gridCol>
                <a:gridCol w="2615879">
                  <a:extLst>
                    <a:ext uri="{9D8B030D-6E8A-4147-A177-3AD203B41FA5}">
                      <a16:colId xmlns:a16="http://schemas.microsoft.com/office/drawing/2014/main" val="20002"/>
                    </a:ext>
                  </a:extLst>
                </a:gridCol>
                <a:gridCol w="2326298">
                  <a:extLst>
                    <a:ext uri="{9D8B030D-6E8A-4147-A177-3AD203B41FA5}">
                      <a16:colId xmlns:a16="http://schemas.microsoft.com/office/drawing/2014/main" val="2031343793"/>
                    </a:ext>
                  </a:extLst>
                </a:gridCol>
                <a:gridCol w="4632949">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Integration</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Source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Target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E2432075-AE4F-4ACE-9F2B-F4FD5211368E}"/>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integrations with edge applications as per current landscape</a:t>
            </a:r>
          </a:p>
        </p:txBody>
      </p:sp>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Key Integrations </a:t>
            </a:r>
          </a:p>
        </p:txBody>
      </p:sp>
    </p:spTree>
    <p:extLst>
      <p:ext uri="{BB962C8B-B14F-4D97-AF65-F5344CB8AC3E}">
        <p14:creationId xmlns:p14="http://schemas.microsoft.com/office/powerpoint/2010/main" val="29929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69900" y="402586"/>
            <a:ext cx="11252200" cy="698501"/>
          </a:xfrm>
        </p:spPr>
        <p:txBody>
          <a:bodyPr/>
          <a:lstStyle/>
          <a:p>
            <a:r>
              <a:rPr lang="en-US" dirty="0"/>
              <a:t>Leading Practices: Manage Fixed Assets</a:t>
            </a:r>
            <a:endParaRPr lang="en-US" noProof="0" dirty="0"/>
          </a:p>
        </p:txBody>
      </p:sp>
      <p:graphicFrame>
        <p:nvGraphicFramePr>
          <p:cNvPr id="7" name="Group 3">
            <a:extLst>
              <a:ext uri="{FF2B5EF4-FFF2-40B4-BE49-F238E27FC236}">
                <a16:creationId xmlns:a16="http://schemas.microsoft.com/office/drawing/2014/main" id="{BC6B0FA9-C53C-42B2-B2C4-E150CC69ADFF}"/>
              </a:ext>
            </a:extLst>
          </p:cNvPr>
          <p:cNvGraphicFramePr>
            <a:graphicFrameLocks noGrp="1"/>
          </p:cNvGraphicFramePr>
          <p:nvPr>
            <p:extLst>
              <p:ext uri="{D42A27DB-BD31-4B8C-83A1-F6EECF244321}">
                <p14:modId xmlns:p14="http://schemas.microsoft.com/office/powerpoint/2010/main" val="481289433"/>
              </p:ext>
            </p:extLst>
          </p:nvPr>
        </p:nvGraphicFramePr>
        <p:xfrm>
          <a:off x="469900" y="882012"/>
          <a:ext cx="10998659" cy="4830358"/>
        </p:xfrm>
        <a:graphic>
          <a:graphicData uri="http://schemas.openxmlformats.org/drawingml/2006/table">
            <a:tbl>
              <a:tblPr/>
              <a:tblGrid>
                <a:gridCol w="2748357">
                  <a:extLst>
                    <a:ext uri="{9D8B030D-6E8A-4147-A177-3AD203B41FA5}">
                      <a16:colId xmlns:a16="http://schemas.microsoft.com/office/drawing/2014/main" val="20000"/>
                    </a:ext>
                  </a:extLst>
                </a:gridCol>
                <a:gridCol w="8250302">
                  <a:extLst>
                    <a:ext uri="{9D8B030D-6E8A-4147-A177-3AD203B41FA5}">
                      <a16:colId xmlns:a16="http://schemas.microsoft.com/office/drawing/2014/main" val="1020185863"/>
                    </a:ext>
                  </a:extLst>
                </a:gridCol>
              </a:tblGrid>
              <a:tr h="50387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L3 Process</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Leading Practices</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76350">
                <a:tc>
                  <a:txBody>
                    <a:bodyPr/>
                    <a:lstStyle/>
                    <a:p>
                      <a:pPr marL="0" indent="0" algn="l">
                        <a:lnSpc>
                          <a:spcPct val="110000"/>
                        </a:lnSpc>
                        <a:spcBef>
                          <a:spcPts val="300"/>
                        </a:spcBef>
                        <a:spcAft>
                          <a:spcPts val="600"/>
                        </a:spcAft>
                        <a:buFont typeface="Arial" panose="020B0604020202020204" pitchFamily="34" charset="0"/>
                        <a:buNone/>
                      </a:pPr>
                      <a:r>
                        <a:rPr lang="en-US" sz="1100" b="0" kern="1200" dirty="0">
                          <a:solidFill>
                            <a:schemeClr val="tx1"/>
                          </a:solidFill>
                          <a:latin typeface="+mn-lt"/>
                          <a:ea typeface="+mn-ea"/>
                          <a:cs typeface="+mn-cs"/>
                        </a:rPr>
                        <a:t>Maintain Statutory and Tax Books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A tax reporting book is associated with a corporate book so that a single asset and its transactions are easily maintained with different accounting and depreciation details.</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Maintain one corporate asset book per primary ledger.</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6350">
                <a:tc>
                  <a:txBody>
                    <a:bodyPr/>
                    <a:lstStyle/>
                    <a:p>
                      <a:pPr marL="0" marR="0" lvl="0" indent="0" algn="l" defTabSz="1219170" rtl="0" eaLnBrk="1" fontAlgn="auto" latinLnBrk="0" hangingPunct="1">
                        <a:lnSpc>
                          <a:spcPct val="110000"/>
                        </a:lnSpc>
                        <a:spcBef>
                          <a:spcPts val="300"/>
                        </a:spcBef>
                        <a:spcAft>
                          <a:spcPts val="600"/>
                        </a:spcAft>
                        <a:buClrTx/>
                        <a:buSzTx/>
                        <a:buFont typeface="Arial" panose="020B0604020202020204" pitchFamily="34" charset="0"/>
                        <a:buNone/>
                        <a:tabLst/>
                        <a:defRPr/>
                      </a:pPr>
                      <a:r>
                        <a:rPr lang="en-US" sz="1100" b="0" kern="1200" dirty="0">
                          <a:solidFill>
                            <a:schemeClr val="tx1"/>
                          </a:solidFill>
                          <a:latin typeface="+mn-lt"/>
                          <a:ea typeface="+mn-ea"/>
                          <a:cs typeface="+mn-cs"/>
                        </a:rPr>
                        <a:t>Maintain Statutory and Tax Books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Create separate US GAAP asset book if there is a reporting requirement for fixed assets for each legal entity</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Create a separate Tax book for representing a single asset with different financial treatment viz, Prorate convention / Depreciation Method/ Life etc.</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35552316"/>
                  </a:ext>
                </a:extLst>
              </a:tr>
              <a:tr h="0">
                <a:tc>
                  <a:txBody>
                    <a:bodyPr/>
                    <a:lstStyle/>
                    <a:p>
                      <a:pPr marL="0" marR="0" lvl="0" indent="0" algn="l" defTabSz="1219170" rtl="0" eaLnBrk="1" fontAlgn="auto" latinLnBrk="0" hangingPunct="1">
                        <a:lnSpc>
                          <a:spcPct val="110000"/>
                        </a:lnSpc>
                        <a:spcBef>
                          <a:spcPts val="300"/>
                        </a:spcBef>
                        <a:spcAft>
                          <a:spcPts val="600"/>
                        </a:spcAft>
                        <a:buClrTx/>
                        <a:buSzTx/>
                        <a:buFont typeface="Arial" panose="020B0604020202020204" pitchFamily="34" charset="0"/>
                        <a:buNone/>
                        <a:tabLst/>
                        <a:defRPr/>
                      </a:pPr>
                      <a:r>
                        <a:rPr lang="en-US" sz="1100" b="0" kern="1200" dirty="0">
                          <a:solidFill>
                            <a:schemeClr val="tx1"/>
                          </a:solidFill>
                          <a:latin typeface="+mn-lt"/>
                          <a:ea typeface="+mn-ea"/>
                          <a:cs typeface="+mn-cs"/>
                        </a:rPr>
                        <a:t>Perform Asset Additions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Minimize data entry by integrating with upstream processes like Payables and Projects</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99166">
                <a:tc>
                  <a:txBody>
                    <a:bodyPr/>
                    <a:lstStyle/>
                    <a:p>
                      <a:pPr marL="0" marR="0" lvl="0" indent="0" algn="l" defTabSz="1219170" rtl="0" eaLnBrk="1" fontAlgn="auto" latinLnBrk="0" hangingPunct="1">
                        <a:lnSpc>
                          <a:spcPct val="110000"/>
                        </a:lnSpc>
                        <a:spcBef>
                          <a:spcPts val="300"/>
                        </a:spcBef>
                        <a:spcAft>
                          <a:spcPts val="600"/>
                        </a:spcAft>
                        <a:buClrTx/>
                        <a:buSzTx/>
                        <a:buFont typeface="Arial" panose="020B0604020202020204" pitchFamily="34" charset="0"/>
                        <a:buNone/>
                        <a:tabLst/>
                        <a:defRPr/>
                      </a:pPr>
                      <a:r>
                        <a:rPr lang="en-US" sz="1100" b="0" kern="1200" dirty="0">
                          <a:solidFill>
                            <a:schemeClr val="tx1"/>
                          </a:solidFill>
                          <a:latin typeface="+mn-lt"/>
                          <a:ea typeface="+mn-ea"/>
                          <a:cs typeface="+mn-cs"/>
                        </a:rPr>
                        <a:t>Perform Asset Additions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Minimize prior period addition by processing all current period assets before closing FA books</a:t>
                      </a:r>
                    </a:p>
                    <a:p>
                      <a:pPr marL="171450" marR="0" lvl="0" indent="-171450" algn="l" defTabSz="1219170"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1100" b="0" i="0" u="none" strike="noStrike" dirty="0">
                          <a:solidFill>
                            <a:srgbClr val="000000"/>
                          </a:solidFill>
                          <a:effectLst/>
                          <a:latin typeface="+mn-lt"/>
                        </a:rPr>
                        <a:t>Asset should be reinstated only when the asset retired is actually received back by the business for further active use</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95969107"/>
                  </a:ext>
                </a:extLst>
              </a:tr>
              <a:tr h="393422">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Perform Asset Additions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1219170"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1100" b="0" i="0" u="none" strike="noStrike" dirty="0">
                          <a:solidFill>
                            <a:srgbClr val="000000"/>
                          </a:solidFill>
                          <a:effectLst/>
                          <a:latin typeface="+mn-lt"/>
                        </a:rPr>
                        <a:t>If an asset is reinstated in the subsequent financial year, it must be treated as a new asset addition</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152871"/>
                  </a:ext>
                </a:extLst>
              </a:tr>
              <a:tr h="29912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Maintain Assets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Use clearly defined asset categories wherever possible to reduce possible errors usually asset category has 2 segments Major &amp; Minor.</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Maintain Assets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Generate the asset details based on each location by capturing the physical location of each asset</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Conduct a physical verification of the asset by capturing the location of each asset</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If Assets are maintained in a foreign location, represent such assets in the functional currency to ensure consistency in reporting</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Reclassify assets to update information, correct data entry errors, or when consolidating categories</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Reconcile the asset cost and depreciation reserve accounts after asset reclassification by running reports in subledger and GL.</a:t>
                      </a:r>
                    </a:p>
                    <a:p>
                      <a:pPr marL="171450" indent="-171450" algn="l" rtl="0" fontAlgn="ctr">
                        <a:spcAft>
                          <a:spcPts val="600"/>
                        </a:spcAft>
                        <a:buFont typeface="Arial" panose="020B0604020202020204" pitchFamily="34" charset="0"/>
                        <a:buChar char="•"/>
                      </a:pPr>
                      <a:r>
                        <a:rPr lang="en-US" sz="1100" b="0" i="0" u="none" strike="noStrike" dirty="0">
                          <a:solidFill>
                            <a:srgbClr val="000000"/>
                          </a:solidFill>
                          <a:effectLst/>
                          <a:latin typeface="+mn-lt"/>
                        </a:rPr>
                        <a:t>Create asset transfer from one accounting books to another by disposing off in one book and add the asset by way of additions in receiving entity’s book.</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74888467"/>
                  </a:ext>
                </a:extLst>
              </a:tr>
            </a:tbl>
          </a:graphicData>
        </a:graphic>
      </p:graphicFrame>
    </p:spTree>
    <p:extLst>
      <p:ext uri="{BB962C8B-B14F-4D97-AF65-F5344CB8AC3E}">
        <p14:creationId xmlns:p14="http://schemas.microsoft.com/office/powerpoint/2010/main" val="391122550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469900" y="402586"/>
            <a:ext cx="11252200" cy="698501"/>
          </a:xfrm>
        </p:spPr>
        <p:txBody>
          <a:bodyPr/>
          <a:lstStyle/>
          <a:p>
            <a:r>
              <a:rPr lang="en-US" dirty="0"/>
              <a:t>Leading Practices: Manage Fixed Assets </a:t>
            </a:r>
            <a:endParaRPr lang="en-US" noProof="0" dirty="0"/>
          </a:p>
        </p:txBody>
      </p:sp>
      <p:graphicFrame>
        <p:nvGraphicFramePr>
          <p:cNvPr id="7" name="Group 3">
            <a:extLst>
              <a:ext uri="{FF2B5EF4-FFF2-40B4-BE49-F238E27FC236}">
                <a16:creationId xmlns:a16="http://schemas.microsoft.com/office/drawing/2014/main" id="{BC6B0FA9-C53C-42B2-B2C4-E150CC69ADFF}"/>
              </a:ext>
            </a:extLst>
          </p:cNvPr>
          <p:cNvGraphicFramePr>
            <a:graphicFrameLocks noGrp="1"/>
          </p:cNvGraphicFramePr>
          <p:nvPr>
            <p:extLst>
              <p:ext uri="{D42A27DB-BD31-4B8C-83A1-F6EECF244321}">
                <p14:modId xmlns:p14="http://schemas.microsoft.com/office/powerpoint/2010/main" val="1192418313"/>
              </p:ext>
            </p:extLst>
          </p:nvPr>
        </p:nvGraphicFramePr>
        <p:xfrm>
          <a:off x="469900" y="882012"/>
          <a:ext cx="10800355" cy="4454325"/>
        </p:xfrm>
        <a:graphic>
          <a:graphicData uri="http://schemas.openxmlformats.org/drawingml/2006/table">
            <a:tbl>
              <a:tblPr/>
              <a:tblGrid>
                <a:gridCol w="2428895">
                  <a:extLst>
                    <a:ext uri="{9D8B030D-6E8A-4147-A177-3AD203B41FA5}">
                      <a16:colId xmlns:a16="http://schemas.microsoft.com/office/drawing/2014/main" val="20000"/>
                    </a:ext>
                  </a:extLst>
                </a:gridCol>
                <a:gridCol w="8371460">
                  <a:extLst>
                    <a:ext uri="{9D8B030D-6E8A-4147-A177-3AD203B41FA5}">
                      <a16:colId xmlns:a16="http://schemas.microsoft.com/office/drawing/2014/main" val="1020185863"/>
                    </a:ext>
                  </a:extLst>
                </a:gridCol>
              </a:tblGrid>
              <a:tr h="50387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L3 Process</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0" u="none" strike="noStrike" kern="1200" cap="none" normalizeH="0" baseline="0" dirty="0">
                          <a:ln>
                            <a:noFill/>
                          </a:ln>
                          <a:solidFill>
                            <a:schemeClr val="accent1"/>
                          </a:solidFill>
                          <a:effectLst/>
                          <a:latin typeface="+mn-lt"/>
                          <a:ea typeface="+mn-ea"/>
                          <a:cs typeface="+mn-cs"/>
                        </a:rPr>
                        <a:t>Leading Practices</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Maintain Assets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Avoid prior period asset transfers to reflect correct transfer details for a financial year</a:t>
                      </a:r>
                    </a:p>
                    <a:p>
                      <a:pPr marL="171450" marR="0" lvl="0" indent="-171450" algn="l" defTabSz="1219170" rtl="0" eaLnBrk="1" fontAlgn="ctr" latinLnBrk="0" hangingPunct="1">
                        <a:lnSpc>
                          <a:spcPct val="100000"/>
                        </a:lnSpc>
                        <a:spcBef>
                          <a:spcPts val="0"/>
                        </a:spcBef>
                        <a:spcAft>
                          <a:spcPts val="600"/>
                        </a:spcAft>
                        <a:buClrTx/>
                        <a:buSzTx/>
                        <a:buFont typeface="Arial" panose="020B0604020202020204" pitchFamily="34" charset="0"/>
                        <a:buChar char="•"/>
                        <a:tabLst/>
                        <a:defRPr/>
                      </a:pPr>
                      <a:r>
                        <a:rPr lang="en-US" sz="1100" dirty="0">
                          <a:latin typeface="+mn-lt"/>
                          <a:cs typeface="Arial" panose="020B0604020202020204" pitchFamily="34" charset="0"/>
                        </a:rPr>
                        <a:t>Minimize manual processing by leveraging available mass transactions functionality</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35953161"/>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Retire and Dispose Assets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Perform Receivable processes for asset sale and perform the retirement on receiving the actual disposals </a:t>
                      </a:r>
                    </a:p>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While retiring an asset, ensure that the gain/loss on sale of asset is determined and accounted accordingly</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05466652"/>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lang="en-US" sz="1100" b="0" kern="1200" dirty="0">
                          <a:solidFill>
                            <a:schemeClr val="tx1"/>
                          </a:solidFill>
                          <a:latin typeface="+mn-lt"/>
                          <a:ea typeface="+mn-ea"/>
                          <a:cs typeface="+mn-cs"/>
                        </a:rPr>
                        <a:t>Retire and Dispose Assets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Avoid retiring an asset in the same period as that of its addition. Exercise caution while adding such assets initially</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74982826"/>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Depreciate and Amortize Assets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Assign standard depreciation methods wherever possible to reduce possible errors</a:t>
                      </a:r>
                    </a:p>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For effective fixed asset management, ensure that the calculated depreciation is correct</a:t>
                      </a:r>
                    </a:p>
                  </a:txBody>
                  <a:tcPr marL="4194" marR="4194" marT="4194"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08046151"/>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Depreciate and Amortize Assets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Perform and review periodic depreciation run only after completing the asset sub processes such as additions, adjustments, transfers, retirement and reinstatements.</a:t>
                      </a:r>
                    </a:p>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Always run depreciation in draft mode first to confirm there are no issues or errors before running in final mode and closing the period</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15210810"/>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Depreciate and Amortize Assets</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Leverage a single, standard, end-to-end fixed asset accounting process – across all business units and geographies</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398577"/>
                  </a:ext>
                </a:extLst>
              </a:tr>
              <a:tr h="499166">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Perform Assets Period Close</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Close the asset periods after reviewing and reconciling the reports with balances in general ledger. This approach enables to rectify the process or entries incorrectly generated.</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761837292"/>
                  </a:ext>
                </a:extLst>
              </a:tr>
              <a:tr h="372144">
                <a:tc>
                  <a:txBody>
                    <a:bodyPr/>
                    <a:lstStyle/>
                    <a:p>
                      <a:pPr marL="0" marR="0" lvl="0" indent="0" algn="l" defTabSz="684213" rtl="0" eaLnBrk="0" fontAlgn="base" latinLnBrk="0" hangingPunct="0">
                        <a:lnSpc>
                          <a:spcPct val="100000"/>
                        </a:lnSpc>
                        <a:spcBef>
                          <a:spcPts val="300"/>
                        </a:spcBef>
                        <a:spcAft>
                          <a:spcPct val="0"/>
                        </a:spcAft>
                        <a:buClrTx/>
                        <a:buSzPct val="100000"/>
                        <a:buFont typeface="Arial" panose="020B0604020202020204" pitchFamily="34" charset="0"/>
                        <a:buNone/>
                        <a:tabLst/>
                        <a:defRPr/>
                      </a:pPr>
                      <a:r>
                        <a:rPr kumimoji="0" lang="en-US" sz="1100" b="0" i="0" u="none" strike="noStrike" kern="1200" cap="none" spc="0" normalizeH="0" baseline="0" noProof="0" dirty="0">
                          <a:ln>
                            <a:noFill/>
                          </a:ln>
                          <a:solidFill>
                            <a:prstClr val="black"/>
                          </a:solidFill>
                          <a:effectLst/>
                          <a:uLnTx/>
                          <a:uFillTx/>
                          <a:latin typeface="+mn-lt"/>
                          <a:ea typeface="+mn-ea"/>
                          <a:cs typeface="+mn-cs"/>
                        </a:rPr>
                        <a:t>Perform Assets Period Close</a:t>
                      </a:r>
                    </a:p>
                  </a:txBody>
                  <a:tcPr marT="91440" marB="91440"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fontAlgn="ctr">
                        <a:spcAft>
                          <a:spcPts val="600"/>
                        </a:spcAft>
                        <a:buFont typeface="Arial" panose="020B0604020202020204" pitchFamily="34" charset="0"/>
                        <a:buChar char="•"/>
                      </a:pPr>
                      <a:r>
                        <a:rPr lang="en-US" sz="1100" b="0" i="0" u="none" strike="noStrike" dirty="0">
                          <a:solidFill>
                            <a:srgbClr val="000000"/>
                          </a:solidFill>
                          <a:effectLst/>
                          <a:latin typeface="+mn-lt"/>
                        </a:rPr>
                        <a:t>Process transactions from all source systems before closing Fixed Assets. This helps to ensure transactions are completed and transferred to Fixed Assets prior to closure of fixed asset period</a:t>
                      </a:r>
                    </a:p>
                  </a:txBody>
                  <a:tcPr marL="4194" marR="4194" marT="4194" marB="0"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6473887"/>
                  </a:ext>
                </a:extLst>
              </a:tr>
            </a:tbl>
          </a:graphicData>
        </a:graphic>
      </p:graphicFrame>
    </p:spTree>
    <p:extLst>
      <p:ext uri="{BB962C8B-B14F-4D97-AF65-F5344CB8AC3E}">
        <p14:creationId xmlns:p14="http://schemas.microsoft.com/office/powerpoint/2010/main" val="161092726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dirty="0"/>
              <a:t>Demo Screenshots</a:t>
            </a:r>
          </a:p>
        </p:txBody>
      </p:sp>
    </p:spTree>
    <p:extLst>
      <p:ext uri="{BB962C8B-B14F-4D97-AF65-F5344CB8AC3E}">
        <p14:creationId xmlns:p14="http://schemas.microsoft.com/office/powerpoint/2010/main" val="274734296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Fixed Assets Dashboard and Task Menu </a:t>
            </a:r>
          </a:p>
        </p:txBody>
      </p:sp>
      <p:pic>
        <p:nvPicPr>
          <p:cNvPr id="3" name="Picture 2">
            <a:extLst>
              <a:ext uri="{FF2B5EF4-FFF2-40B4-BE49-F238E27FC236}">
                <a16:creationId xmlns:a16="http://schemas.microsoft.com/office/drawing/2014/main" id="{68B16CD4-7502-4C0D-ABB2-BAB70B995A35}"/>
              </a:ext>
            </a:extLst>
          </p:cNvPr>
          <p:cNvPicPr>
            <a:picLocks noChangeAspect="1"/>
          </p:cNvPicPr>
          <p:nvPr/>
        </p:nvPicPr>
        <p:blipFill>
          <a:blip r:embed="rId3"/>
          <a:stretch>
            <a:fillRect/>
          </a:stretch>
        </p:blipFill>
        <p:spPr>
          <a:xfrm>
            <a:off x="219925" y="820032"/>
            <a:ext cx="11764379" cy="5302980"/>
          </a:xfrm>
          <a:prstGeom prst="rect">
            <a:avLst/>
          </a:prstGeom>
        </p:spPr>
      </p:pic>
    </p:spTree>
    <p:extLst>
      <p:ext uri="{BB962C8B-B14F-4D97-AF65-F5344CB8AC3E}">
        <p14:creationId xmlns:p14="http://schemas.microsoft.com/office/powerpoint/2010/main" val="2908951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Inquiry </a:t>
            </a:r>
          </a:p>
        </p:txBody>
      </p:sp>
      <p:pic>
        <p:nvPicPr>
          <p:cNvPr id="4" name="Picture 3">
            <a:extLst>
              <a:ext uri="{FF2B5EF4-FFF2-40B4-BE49-F238E27FC236}">
                <a16:creationId xmlns:a16="http://schemas.microsoft.com/office/drawing/2014/main" id="{B5458AE1-5658-4A8E-8D10-2F18374F98DF}"/>
              </a:ext>
            </a:extLst>
          </p:cNvPr>
          <p:cNvPicPr>
            <a:picLocks noChangeAspect="1"/>
          </p:cNvPicPr>
          <p:nvPr/>
        </p:nvPicPr>
        <p:blipFill>
          <a:blip r:embed="rId3"/>
          <a:stretch>
            <a:fillRect/>
          </a:stretch>
        </p:blipFill>
        <p:spPr>
          <a:xfrm>
            <a:off x="0" y="811188"/>
            <a:ext cx="12192000" cy="5814337"/>
          </a:xfrm>
          <a:prstGeom prst="rect">
            <a:avLst/>
          </a:prstGeom>
        </p:spPr>
      </p:pic>
    </p:spTree>
    <p:extLst>
      <p:ext uri="{BB962C8B-B14F-4D97-AF65-F5344CB8AC3E}">
        <p14:creationId xmlns:p14="http://schemas.microsoft.com/office/powerpoint/2010/main" val="2739985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Addition </a:t>
            </a:r>
          </a:p>
        </p:txBody>
      </p:sp>
      <p:pic>
        <p:nvPicPr>
          <p:cNvPr id="4" name="Picture 3">
            <a:extLst>
              <a:ext uri="{FF2B5EF4-FFF2-40B4-BE49-F238E27FC236}">
                <a16:creationId xmlns:a16="http://schemas.microsoft.com/office/drawing/2014/main" id="{F250185A-D848-4BCC-8D53-33AE12DCCA92}"/>
              </a:ext>
            </a:extLst>
          </p:cNvPr>
          <p:cNvPicPr>
            <a:picLocks noChangeAspect="1"/>
          </p:cNvPicPr>
          <p:nvPr/>
        </p:nvPicPr>
        <p:blipFill>
          <a:blip r:embed="rId3"/>
          <a:stretch>
            <a:fillRect/>
          </a:stretch>
        </p:blipFill>
        <p:spPr>
          <a:xfrm>
            <a:off x="11575" y="732604"/>
            <a:ext cx="12192000" cy="6082646"/>
          </a:xfrm>
          <a:prstGeom prst="rect">
            <a:avLst/>
          </a:prstGeom>
        </p:spPr>
      </p:pic>
    </p:spTree>
    <p:extLst>
      <p:ext uri="{BB962C8B-B14F-4D97-AF65-F5344CB8AC3E}">
        <p14:creationId xmlns:p14="http://schemas.microsoft.com/office/powerpoint/2010/main" val="3119349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4">
            <a:extLst>
              <a:ext uri="{FF2B5EF4-FFF2-40B4-BE49-F238E27FC236}">
                <a16:creationId xmlns:a16="http://schemas.microsoft.com/office/drawing/2014/main" id="{60644CDB-03DB-4EC6-984E-5552302007FA}"/>
              </a:ext>
            </a:extLst>
          </p:cNvPr>
          <p:cNvSpPr txBox="1">
            <a:spLocks/>
          </p:cNvSpPr>
          <p:nvPr/>
        </p:nvSpPr>
        <p:spPr>
          <a:xfrm>
            <a:off x="501650" y="317500"/>
            <a:ext cx="11188700" cy="334099"/>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3000" b="1">
                <a:cs typeface="Calibri Light"/>
              </a:rPr>
              <a:t>Session Objective</a:t>
            </a:r>
            <a:endParaRPr lang="en-US" sz="3000" b="1"/>
          </a:p>
        </p:txBody>
      </p:sp>
      <p:graphicFrame>
        <p:nvGraphicFramePr>
          <p:cNvPr id="5" name="Content Placeholder 6">
            <a:extLst>
              <a:ext uri="{FF2B5EF4-FFF2-40B4-BE49-F238E27FC236}">
                <a16:creationId xmlns:a16="http://schemas.microsoft.com/office/drawing/2014/main" id="{F1B19930-E444-4796-AF60-E38A8C8660AC}"/>
              </a:ext>
            </a:extLst>
          </p:cNvPr>
          <p:cNvGraphicFramePr>
            <a:graphicFrameLocks/>
          </p:cNvGraphicFramePr>
          <p:nvPr>
            <p:extLst>
              <p:ext uri="{D42A27DB-BD31-4B8C-83A1-F6EECF244321}">
                <p14:modId xmlns:p14="http://schemas.microsoft.com/office/powerpoint/2010/main" val="2123904507"/>
              </p:ext>
            </p:extLst>
          </p:nvPr>
        </p:nvGraphicFramePr>
        <p:xfrm>
          <a:off x="796263" y="1419825"/>
          <a:ext cx="10533762" cy="3603818"/>
        </p:xfrm>
        <a:graphic>
          <a:graphicData uri="http://schemas.openxmlformats.org/drawingml/2006/table">
            <a:tbl>
              <a:tblPr firstRow="1" bandRow="1">
                <a:tableStyleId>{5C22544A-7EE6-4342-B048-85BDC9FD1C3A}</a:tableStyleId>
              </a:tblPr>
              <a:tblGrid>
                <a:gridCol w="2872843">
                  <a:extLst>
                    <a:ext uri="{9D8B030D-6E8A-4147-A177-3AD203B41FA5}">
                      <a16:colId xmlns:a16="http://schemas.microsoft.com/office/drawing/2014/main" val="20001"/>
                    </a:ext>
                  </a:extLst>
                </a:gridCol>
                <a:gridCol w="7660919">
                  <a:extLst>
                    <a:ext uri="{9D8B030D-6E8A-4147-A177-3AD203B41FA5}">
                      <a16:colId xmlns:a16="http://schemas.microsoft.com/office/drawing/2014/main" val="20002"/>
                    </a:ext>
                  </a:extLst>
                </a:gridCol>
              </a:tblGrid>
              <a:tr h="491269">
                <a:tc gridSpan="2">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800" b="1" i="0" u="none" strike="noStrike" cap="none" normalizeH="0" baseline="0">
                          <a:ln>
                            <a:noFill/>
                          </a:ln>
                          <a:solidFill>
                            <a:schemeClr val="tx1"/>
                          </a:solidFill>
                          <a:effectLst/>
                          <a:latin typeface="+mn-lt"/>
                        </a:rPr>
                        <a:t>Fixed Assets</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defTabSz="684213">
                        <a:tabLst/>
                      </a:pP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Duration</a:t>
                      </a:r>
                      <a:endParaRPr lang="en-US" sz="1400" b="1" i="0" u="none" strike="noStrike" kern="1200" cap="none">
                        <a:solidFill>
                          <a:schemeClr val="tx1"/>
                        </a:solidFill>
                        <a:effectLst/>
                        <a:latin typeface="+mn-lt"/>
                        <a:ea typeface="+mn-ea"/>
                        <a:cs typeface="Arial"/>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ctr" latinLnBrk="0" hangingPunct="1">
                        <a:lnSpc>
                          <a:spcPct val="100000"/>
                        </a:lnSpc>
                        <a:spcBef>
                          <a:spcPts val="0"/>
                        </a:spcBef>
                        <a:spcAft>
                          <a:spcPts val="0"/>
                        </a:spcAft>
                        <a:buClrTx/>
                        <a:buSzTx/>
                        <a:buNone/>
                      </a:pPr>
                      <a:r>
                        <a:rPr lang="en-US" sz="1400" b="0" i="0" u="none" strike="noStrike" kern="1200" cap="none" normalizeH="0" baseline="0" dirty="0">
                          <a:ln>
                            <a:noFill/>
                          </a:ln>
                          <a:solidFill>
                            <a:schemeClr val="tx1"/>
                          </a:solidFill>
                          <a:effectLst/>
                          <a:latin typeface="+mn-lt"/>
                          <a:ea typeface="+mn-ea"/>
                          <a:cs typeface="Lucida Sans" panose="020B0602040502020204" pitchFamily="34" charset="0"/>
                        </a:rPr>
                        <a:t>2 hours</a:t>
                      </a:r>
                      <a:endParaRPr kumimoji="0" lang="en-US" sz="1400" b="0" i="0" u="none" strike="noStrike" kern="1200" cap="none" normalizeH="0" baseline="0" dirty="0">
                        <a:ln>
                          <a:noFill/>
                        </a:ln>
                        <a:solidFill>
                          <a:schemeClr val="tx1"/>
                        </a:solidFill>
                        <a:effectLst/>
                        <a:latin typeface="+mn-lt"/>
                        <a:ea typeface="+mn-ea"/>
                        <a:cs typeface="Lucida Sans" panose="020B0602040502020204" pitchFamily="34" charset="0"/>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Objective</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a:lnSpc>
                          <a:spcPct val="100000"/>
                        </a:lnSpc>
                        <a:spcBef>
                          <a:spcPts val="0"/>
                        </a:spcBef>
                        <a:spcAft>
                          <a:spcPts val="0"/>
                        </a:spcAft>
                        <a:buNone/>
                      </a:pPr>
                      <a:r>
                        <a:rPr lang="en-US" sz="1400" b="0" i="0" u="none" strike="noStrike" kern="1200" cap="none" normalizeH="0" baseline="0" noProof="0" dirty="0">
                          <a:ln>
                            <a:noFill/>
                          </a:ln>
                          <a:effectLst/>
                        </a:rPr>
                        <a:t>Provide an overview of functionalities, leading practice recommendations, and considerations related to Fixed assets management.  Gather inputs to design solution for fixed assets books, categories, integration and conversion scope for the implementation of related capabilities  </a:t>
                      </a:r>
                      <a:endParaRPr kumimoji="0" lang="en-US" dirty="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06057"/>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Key Activities</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Process Overview  </a:t>
                      </a:r>
                      <a:endParaRPr lang="en-US" dirty="0"/>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Process deep-dive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Discuss confirmation questions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Review key capabilities and leading practices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Discuss data elements and key design decisions  </a:t>
                      </a:r>
                      <a:endParaRPr kumimoji="0" lang="en-US" dirty="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8146689"/>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What this is not</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Design future state processes, finalize design decisions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Gather Requirements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dirty="0">
                          <a:ln>
                            <a:noFill/>
                          </a:ln>
                          <a:effectLst/>
                        </a:rPr>
                        <a:t>Perform Fit-Gap analysis and solutions for business requirements</a:t>
                      </a:r>
                      <a:endParaRPr kumimoji="0" lang="en-US" dirty="0">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119055"/>
                  </a:ext>
                </a:extLst>
              </a:tr>
            </a:tbl>
          </a:graphicData>
        </a:graphic>
      </p:graphicFrame>
    </p:spTree>
    <p:extLst>
      <p:ext uri="{BB962C8B-B14F-4D97-AF65-F5344CB8AC3E}">
        <p14:creationId xmlns:p14="http://schemas.microsoft.com/office/powerpoint/2010/main" val="284196819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Adjustment </a:t>
            </a:r>
          </a:p>
        </p:txBody>
      </p:sp>
      <p:pic>
        <p:nvPicPr>
          <p:cNvPr id="3" name="Picture 2">
            <a:extLst>
              <a:ext uri="{FF2B5EF4-FFF2-40B4-BE49-F238E27FC236}">
                <a16:creationId xmlns:a16="http://schemas.microsoft.com/office/drawing/2014/main" id="{1118E6C6-F030-421C-8359-1FE2C0558972}"/>
              </a:ext>
            </a:extLst>
          </p:cNvPr>
          <p:cNvPicPr>
            <a:picLocks noChangeAspect="1"/>
          </p:cNvPicPr>
          <p:nvPr/>
        </p:nvPicPr>
        <p:blipFill>
          <a:blip r:embed="rId3"/>
          <a:stretch>
            <a:fillRect/>
          </a:stretch>
        </p:blipFill>
        <p:spPr>
          <a:xfrm>
            <a:off x="0" y="743466"/>
            <a:ext cx="12192000" cy="6019258"/>
          </a:xfrm>
          <a:prstGeom prst="rect">
            <a:avLst/>
          </a:prstGeom>
        </p:spPr>
      </p:pic>
    </p:spTree>
    <p:extLst>
      <p:ext uri="{BB962C8B-B14F-4D97-AF65-F5344CB8AC3E}">
        <p14:creationId xmlns:p14="http://schemas.microsoft.com/office/powerpoint/2010/main" val="2212540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Transfer</a:t>
            </a:r>
          </a:p>
        </p:txBody>
      </p:sp>
      <p:pic>
        <p:nvPicPr>
          <p:cNvPr id="4" name="Picture 3">
            <a:extLst>
              <a:ext uri="{FF2B5EF4-FFF2-40B4-BE49-F238E27FC236}">
                <a16:creationId xmlns:a16="http://schemas.microsoft.com/office/drawing/2014/main" id="{B7604918-D222-4D0F-BF4B-3ABE41E61BEB}"/>
              </a:ext>
            </a:extLst>
          </p:cNvPr>
          <p:cNvPicPr>
            <a:picLocks noChangeAspect="1"/>
          </p:cNvPicPr>
          <p:nvPr/>
        </p:nvPicPr>
        <p:blipFill>
          <a:blip r:embed="rId3"/>
          <a:stretch>
            <a:fillRect/>
          </a:stretch>
        </p:blipFill>
        <p:spPr>
          <a:xfrm>
            <a:off x="0" y="868102"/>
            <a:ext cx="12192000" cy="4282632"/>
          </a:xfrm>
          <a:prstGeom prst="rect">
            <a:avLst/>
          </a:prstGeom>
        </p:spPr>
      </p:pic>
    </p:spTree>
    <p:extLst>
      <p:ext uri="{BB962C8B-B14F-4D97-AF65-F5344CB8AC3E}">
        <p14:creationId xmlns:p14="http://schemas.microsoft.com/office/powerpoint/2010/main" val="3703788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dirty="0">
                <a:solidFill>
                  <a:schemeClr val="tx1"/>
                </a:solidFill>
                <a:latin typeface="+mj-lt"/>
                <a:cs typeface="Calibri Light"/>
              </a:rPr>
              <a:t>Asset Retirement</a:t>
            </a:r>
          </a:p>
        </p:txBody>
      </p:sp>
      <p:pic>
        <p:nvPicPr>
          <p:cNvPr id="3" name="Picture 2">
            <a:extLst>
              <a:ext uri="{FF2B5EF4-FFF2-40B4-BE49-F238E27FC236}">
                <a16:creationId xmlns:a16="http://schemas.microsoft.com/office/drawing/2014/main" id="{B70F03A6-4D05-4797-B19D-17843E7847B4}"/>
              </a:ext>
            </a:extLst>
          </p:cNvPr>
          <p:cNvPicPr>
            <a:picLocks noChangeAspect="1"/>
          </p:cNvPicPr>
          <p:nvPr/>
        </p:nvPicPr>
        <p:blipFill>
          <a:blip r:embed="rId3"/>
          <a:stretch>
            <a:fillRect/>
          </a:stretch>
        </p:blipFill>
        <p:spPr>
          <a:xfrm>
            <a:off x="0" y="674749"/>
            <a:ext cx="12192000" cy="1909406"/>
          </a:xfrm>
          <a:prstGeom prst="rect">
            <a:avLst/>
          </a:prstGeom>
        </p:spPr>
      </p:pic>
      <p:pic>
        <p:nvPicPr>
          <p:cNvPr id="9" name="Picture 8">
            <a:extLst>
              <a:ext uri="{FF2B5EF4-FFF2-40B4-BE49-F238E27FC236}">
                <a16:creationId xmlns:a16="http://schemas.microsoft.com/office/drawing/2014/main" id="{97181AB2-2861-4434-B142-FB13A9B83912}"/>
              </a:ext>
            </a:extLst>
          </p:cNvPr>
          <p:cNvPicPr>
            <a:picLocks noChangeAspect="1"/>
          </p:cNvPicPr>
          <p:nvPr/>
        </p:nvPicPr>
        <p:blipFill>
          <a:blip r:embed="rId4"/>
          <a:stretch>
            <a:fillRect/>
          </a:stretch>
        </p:blipFill>
        <p:spPr>
          <a:xfrm>
            <a:off x="0" y="2637250"/>
            <a:ext cx="12192000" cy="4106779"/>
          </a:xfrm>
          <a:prstGeom prst="rect">
            <a:avLst/>
          </a:prstGeom>
        </p:spPr>
      </p:pic>
    </p:spTree>
    <p:extLst>
      <p:ext uri="{BB962C8B-B14F-4D97-AF65-F5344CB8AC3E}">
        <p14:creationId xmlns:p14="http://schemas.microsoft.com/office/powerpoint/2010/main" val="33859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a:t>Appendix</a:t>
            </a:r>
          </a:p>
        </p:txBody>
      </p:sp>
    </p:spTree>
    <p:extLst>
      <p:ext uri="{BB962C8B-B14F-4D97-AF65-F5344CB8AC3E}">
        <p14:creationId xmlns:p14="http://schemas.microsoft.com/office/powerpoint/2010/main" val="31687400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394631596"/>
              </p:ext>
            </p:extLst>
          </p:nvPr>
        </p:nvGraphicFramePr>
        <p:xfrm>
          <a:off x="501650" y="902825"/>
          <a:ext cx="10865421" cy="5151274"/>
        </p:xfrm>
        <a:graphic>
          <a:graphicData uri="http://schemas.openxmlformats.org/drawingml/2006/table">
            <a:tbl>
              <a:tblPr firstRow="1" bandRow="1">
                <a:tableStyleId>{5C22544A-7EE6-4342-B048-85BDC9FD1C3A}</a:tableStyleId>
              </a:tblPr>
              <a:tblGrid>
                <a:gridCol w="677731">
                  <a:extLst>
                    <a:ext uri="{9D8B030D-6E8A-4147-A177-3AD203B41FA5}">
                      <a16:colId xmlns:a16="http://schemas.microsoft.com/office/drawing/2014/main" val="20000"/>
                    </a:ext>
                  </a:extLst>
                </a:gridCol>
                <a:gridCol w="3158703">
                  <a:extLst>
                    <a:ext uri="{9D8B030D-6E8A-4147-A177-3AD203B41FA5}">
                      <a16:colId xmlns:a16="http://schemas.microsoft.com/office/drawing/2014/main" val="20002"/>
                    </a:ext>
                  </a:extLst>
                </a:gridCol>
                <a:gridCol w="2445488">
                  <a:extLst>
                    <a:ext uri="{9D8B030D-6E8A-4147-A177-3AD203B41FA5}">
                      <a16:colId xmlns:a16="http://schemas.microsoft.com/office/drawing/2014/main" val="2031343793"/>
                    </a:ext>
                  </a:extLst>
                </a:gridCol>
                <a:gridCol w="2583712">
                  <a:extLst>
                    <a:ext uri="{9D8B030D-6E8A-4147-A177-3AD203B41FA5}">
                      <a16:colId xmlns:a16="http://schemas.microsoft.com/office/drawing/2014/main" val="2042509979"/>
                    </a:ext>
                  </a:extLst>
                </a:gridCol>
                <a:gridCol w="1999787">
                  <a:extLst>
                    <a:ext uri="{9D8B030D-6E8A-4147-A177-3AD203B41FA5}">
                      <a16:colId xmlns:a16="http://schemas.microsoft.com/office/drawing/2014/main" val="1994328279"/>
                    </a:ext>
                  </a:extLst>
                </a:gridCol>
              </a:tblGrid>
              <a:tr h="643134">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Comment</a:t>
                      </a:r>
                      <a:r>
                        <a:rPr lang="en-US" sz="1400" b="1" i="0" u="none" strike="noStrike" cap="none" normalizeH="0" baseline="0">
                          <a:ln>
                            <a:noFill/>
                          </a:ln>
                          <a:solidFill>
                            <a:schemeClr val="tx1"/>
                          </a:solidFill>
                          <a:effectLst/>
                          <a:latin typeface="+mn-lt"/>
                        </a:rPr>
                        <a:t> </a:t>
                      </a: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Owner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Due Date</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8141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baseline="0">
                          <a:solidFill>
                            <a:schemeClr val="tx1"/>
                          </a:solidFill>
                          <a:effectLst/>
                          <a:latin typeface="+mn-lt"/>
                          <a:ea typeface="+mn-ea"/>
                          <a:cs typeface="Arial"/>
                          <a:sym typeface="Arial"/>
                        </a:rPr>
                        <a:t>List of Asset Categories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a:solidFill>
                            <a:schemeClr val="tx1"/>
                          </a:solidFill>
                          <a:effectLst/>
                          <a:latin typeface="+mn-lt"/>
                          <a:ea typeface="+mn-ea"/>
                          <a:cs typeface="Arial"/>
                        </a:rPr>
                        <a:t>  </a:t>
                      </a: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8141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r>
                        <a:rPr lang="en-US" sz="1400" b="0" i="0" u="none" strike="noStrike" kern="1200" cap="none" baseline="0">
                          <a:solidFill>
                            <a:schemeClr val="tx1"/>
                          </a:solidFill>
                          <a:effectLst/>
                          <a:latin typeface="+mn-lt"/>
                          <a:ea typeface="+mn-ea"/>
                          <a:cs typeface="Arial"/>
                        </a:rPr>
                        <a:t>Do you track the location of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64313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r>
                        <a:rPr lang="en-US" sz="1400" b="0" i="0" u="none" strike="noStrike" kern="1200" cap="none" baseline="0">
                          <a:solidFill>
                            <a:schemeClr val="tx1"/>
                          </a:solidFill>
                          <a:effectLst/>
                          <a:latin typeface="+mn-lt"/>
                          <a:ea typeface="+mn-ea"/>
                          <a:cs typeface="Arial"/>
                        </a:rPr>
                        <a:t>How many legal entities track fixed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907953">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i="0" u="none" strike="noStrike" kern="1200" cap="none" baseline="0" dirty="0">
                          <a:solidFill>
                            <a:schemeClr val="tx1"/>
                          </a:solidFill>
                          <a:effectLst/>
                          <a:latin typeface="+mn-lt"/>
                          <a:ea typeface="+mn-ea"/>
                          <a:cs typeface="Arial"/>
                        </a:rPr>
                        <a:t>Do you calculate tax depreciation/ maintain tax books for each country?</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64313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a:ln>
                            <a:noFill/>
                          </a:ln>
                          <a:solidFill>
                            <a:srgbClr val="000000"/>
                          </a:solidFill>
                          <a:effectLst/>
                          <a:uLnTx/>
                          <a:uFillTx/>
                          <a:latin typeface="+mn-lt"/>
                          <a:ea typeface="+mn-ea"/>
                          <a:cs typeface="Arial"/>
                          <a:sym typeface="Arial"/>
                        </a:rPr>
                        <a:t>How many assets do you procure in any given accounting period</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64313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dirty="0">
                          <a:ln>
                            <a:noFill/>
                          </a:ln>
                          <a:solidFill>
                            <a:srgbClr val="000000"/>
                          </a:solidFill>
                          <a:effectLst/>
                          <a:uLnTx/>
                          <a:uFillTx/>
                          <a:latin typeface="+mn-lt"/>
                          <a:ea typeface="+mn-ea"/>
                          <a:cs typeface="Arial"/>
                          <a:sym typeface="Arial"/>
                        </a:rPr>
                        <a:t>What is the current process for CIP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907953">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kern="1200" cap="none" baseline="0">
                          <a:solidFill>
                            <a:schemeClr val="tx1"/>
                          </a:solidFill>
                          <a:effectLst/>
                          <a:latin typeface="+mn-lt"/>
                          <a:ea typeface="+mn-ea"/>
                          <a:cs typeface="Arial"/>
                          <a:sym typeface="Arial"/>
                        </a:rPr>
                        <a:t>Do you track any assets that are not capitalized and/or depreciated (e.g</a:t>
                      </a:r>
                      <a:r>
                        <a:rPr lang="en-US" sz="1400" b="0" i="0" u="none" strike="noStrike" kern="1200" cap="none" baseline="0">
                          <a:solidFill>
                            <a:schemeClr val="tx1"/>
                          </a:solidFill>
                          <a:effectLst/>
                          <a:latin typeface="+mn-lt"/>
                          <a:ea typeface="+mn-ea"/>
                          <a:cs typeface="Arial"/>
                        </a:rPr>
                        <a:t>.,</a:t>
                      </a:r>
                      <a:r>
                        <a:rPr lang="en-US" sz="1400" b="0" i="0" u="none" strike="noStrike" kern="1200" cap="none" baseline="0">
                          <a:solidFill>
                            <a:schemeClr val="tx1"/>
                          </a:solidFill>
                          <a:effectLst/>
                          <a:latin typeface="+mn-lt"/>
                          <a:ea typeface="+mn-ea"/>
                          <a:cs typeface="Arial"/>
                          <a:sym typeface="Arial"/>
                        </a:rPr>
                        <a:t> expensed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Review Action Items</a:t>
            </a:r>
          </a:p>
        </p:txBody>
      </p:sp>
    </p:spTree>
    <p:extLst>
      <p:ext uri="{BB962C8B-B14F-4D97-AF65-F5344CB8AC3E}">
        <p14:creationId xmlns:p14="http://schemas.microsoft.com/office/powerpoint/2010/main" val="2720210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nvGraphicFramePr>
        <p:xfrm>
          <a:off x="501650" y="902826"/>
          <a:ext cx="10865421" cy="5227268"/>
        </p:xfrm>
        <a:graphic>
          <a:graphicData uri="http://schemas.openxmlformats.org/drawingml/2006/table">
            <a:tbl>
              <a:tblPr firstRow="1" bandRow="1">
                <a:tableStyleId>{5C22544A-7EE6-4342-B048-85BDC9FD1C3A}</a:tableStyleId>
              </a:tblPr>
              <a:tblGrid>
                <a:gridCol w="677731">
                  <a:extLst>
                    <a:ext uri="{9D8B030D-6E8A-4147-A177-3AD203B41FA5}">
                      <a16:colId xmlns:a16="http://schemas.microsoft.com/office/drawing/2014/main" val="20000"/>
                    </a:ext>
                  </a:extLst>
                </a:gridCol>
                <a:gridCol w="3570419">
                  <a:extLst>
                    <a:ext uri="{9D8B030D-6E8A-4147-A177-3AD203B41FA5}">
                      <a16:colId xmlns:a16="http://schemas.microsoft.com/office/drawing/2014/main" val="20002"/>
                    </a:ext>
                  </a:extLst>
                </a:gridCol>
                <a:gridCol w="2033772">
                  <a:extLst>
                    <a:ext uri="{9D8B030D-6E8A-4147-A177-3AD203B41FA5}">
                      <a16:colId xmlns:a16="http://schemas.microsoft.com/office/drawing/2014/main" val="2031343793"/>
                    </a:ext>
                  </a:extLst>
                </a:gridCol>
                <a:gridCol w="2583712">
                  <a:extLst>
                    <a:ext uri="{9D8B030D-6E8A-4147-A177-3AD203B41FA5}">
                      <a16:colId xmlns:a16="http://schemas.microsoft.com/office/drawing/2014/main" val="2042509979"/>
                    </a:ext>
                  </a:extLst>
                </a:gridCol>
                <a:gridCol w="1999787">
                  <a:extLst>
                    <a:ext uri="{9D8B030D-6E8A-4147-A177-3AD203B41FA5}">
                      <a16:colId xmlns:a16="http://schemas.microsoft.com/office/drawing/2014/main" val="1994328279"/>
                    </a:ext>
                  </a:extLst>
                </a:gridCol>
              </a:tblGrid>
              <a:tr h="563828">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Comment</a:t>
                      </a:r>
                      <a:r>
                        <a:rPr lang="en-US" sz="1400" b="1" i="0" u="none" strike="noStrike" cap="none" normalizeH="0" baseline="0">
                          <a:ln>
                            <a:noFill/>
                          </a:ln>
                          <a:solidFill>
                            <a:schemeClr val="tx1"/>
                          </a:solidFill>
                          <a:effectLst/>
                          <a:latin typeface="+mn-lt"/>
                        </a:rPr>
                        <a:t> </a:t>
                      </a: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Owner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Due Date</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333">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8</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baseline="0">
                          <a:solidFill>
                            <a:schemeClr val="tx1"/>
                          </a:solidFill>
                          <a:effectLst/>
                          <a:latin typeface="+mn-lt"/>
                          <a:ea typeface="+mn-ea"/>
                          <a:cs typeface="Arial"/>
                          <a:sym typeface="Arial"/>
                        </a:rPr>
                        <a:t>Do you have and track intangible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a:solidFill>
                            <a:schemeClr val="tx1"/>
                          </a:solidFill>
                          <a:effectLst/>
                          <a:latin typeface="+mn-lt"/>
                          <a:ea typeface="+mn-ea"/>
                          <a:cs typeface="Arial"/>
                        </a:rPr>
                        <a:t>  </a:t>
                      </a: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94399">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9</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r>
                        <a:rPr lang="en-US" sz="1400" b="0" i="0" u="none" strike="noStrike" kern="1200" cap="none" baseline="0">
                          <a:solidFill>
                            <a:schemeClr val="tx1"/>
                          </a:solidFill>
                          <a:effectLst/>
                          <a:latin typeface="+mn-lt"/>
                          <a:ea typeface="+mn-ea"/>
                          <a:cs typeface="Arial"/>
                        </a:rPr>
                        <a:t>What types of assets transfers do you process (location/entity) How often do you transfer assets? </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49186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10</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r>
                        <a:rPr lang="en-US" sz="1400" b="0" i="0" u="none" strike="noStrike" kern="1200" cap="none" baseline="0">
                          <a:solidFill>
                            <a:schemeClr val="tx1"/>
                          </a:solidFill>
                          <a:effectLst/>
                          <a:latin typeface="+mn-lt"/>
                          <a:ea typeface="+mn-ea"/>
                          <a:cs typeface="Arial"/>
                        </a:rPr>
                        <a:t>Do you leverage asset tags or maintain asset serial #'s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289333">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r>
                        <a:rPr lang="en-US" sz="1400" b="0" i="0" u="none" strike="noStrike" kern="1200" cap="none" baseline="0">
                          <a:solidFill>
                            <a:schemeClr val="tx1"/>
                          </a:solidFill>
                          <a:effectLst/>
                          <a:latin typeface="+mn-lt"/>
                          <a:ea typeface="+mn-ea"/>
                          <a:cs typeface="Arial"/>
                        </a:rPr>
                        <a:t>What other asset attributes do you track</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49186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a:ln>
                            <a:noFill/>
                          </a:ln>
                          <a:solidFill>
                            <a:srgbClr val="000000"/>
                          </a:solidFill>
                          <a:effectLst/>
                          <a:uLnTx/>
                          <a:uFillTx/>
                          <a:latin typeface="+mn-lt"/>
                          <a:ea typeface="+mn-ea"/>
                          <a:cs typeface="Arial"/>
                          <a:sym typeface="Arial"/>
                        </a:rPr>
                        <a:t>Do you have leased Assets?  Are you the Lessee or the Lessor?</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49186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kumimoji="0" lang="en-US" sz="1400" b="0" i="0" u="none" strike="noStrike" kern="1200" cap="none" spc="0" normalizeH="0" baseline="0" noProof="0">
                          <a:ln>
                            <a:noFill/>
                          </a:ln>
                          <a:solidFill>
                            <a:srgbClr val="000000"/>
                          </a:solidFill>
                          <a:effectLst/>
                          <a:uLnTx/>
                          <a:uFillTx/>
                          <a:latin typeface="+mn-lt"/>
                          <a:ea typeface="+mn-ea"/>
                          <a:cs typeface="Arial"/>
                          <a:sym typeface="Arial"/>
                        </a:rPr>
                        <a:t>What is the Accounting Classification of the Lease?  Operating, Finance, Exempt?</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49186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kern="1200" cap="none" baseline="0">
                          <a:solidFill>
                            <a:schemeClr val="tx1"/>
                          </a:solidFill>
                          <a:effectLst/>
                          <a:latin typeface="+mn-lt"/>
                          <a:ea typeface="+mn-ea"/>
                          <a:cs typeface="Arial"/>
                          <a:sym typeface="Arial"/>
                        </a:rPr>
                        <a:t>Do you perform physical inventories of your fixed assets?</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r h="694399">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kern="1200" cap="none" baseline="0">
                          <a:solidFill>
                            <a:schemeClr val="tx1"/>
                          </a:solidFill>
                          <a:effectLst/>
                          <a:latin typeface="+mn-lt"/>
                          <a:ea typeface="+mn-ea"/>
                          <a:cs typeface="Arial"/>
                          <a:sym typeface="Arial"/>
                        </a:rPr>
                        <a:t>How do you manage the amortization of asset adjustments (remaining useful life, etc..)</a:t>
                      </a:r>
                    </a:p>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baseline="0">
                        <a:solidFill>
                          <a:schemeClr val="tx1"/>
                        </a:solidFill>
                        <a:effectLst/>
                        <a:latin typeface="+mn-lt"/>
                        <a:ea typeface="+mn-ea"/>
                        <a:cs typeface="Arial"/>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51405369"/>
                  </a:ext>
                </a:extLst>
              </a:tr>
              <a:tr h="45866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r>
                        <a:rPr lang="en-US" sz="1400" b="0" i="0" u="none" strike="noStrike" kern="1200" cap="none" baseline="0">
                          <a:solidFill>
                            <a:schemeClr val="tx1"/>
                          </a:solidFill>
                          <a:effectLst/>
                          <a:latin typeface="+mn-lt"/>
                          <a:ea typeface="+mn-ea"/>
                          <a:cs typeface="Arial"/>
                          <a:sym typeface="Arial"/>
                        </a:rPr>
                        <a:t>Reconciliation issues between asset books and GL for asset cost and depreciation reserve</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09775347"/>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Review Action Items</a:t>
            </a:r>
          </a:p>
        </p:txBody>
      </p:sp>
    </p:spTree>
    <p:extLst>
      <p:ext uri="{BB962C8B-B14F-4D97-AF65-F5344CB8AC3E}">
        <p14:creationId xmlns:p14="http://schemas.microsoft.com/office/powerpoint/2010/main" val="419992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3949" y="184536"/>
            <a:ext cx="11188700" cy="334099"/>
          </a:xfrm>
        </p:spPr>
        <p:txBody>
          <a:bodyPr/>
          <a:lstStyle/>
          <a:p>
            <a:r>
              <a:rPr lang="en-US" sz="3000" b="1" noProof="0" dirty="0">
                <a:cs typeface="Calibri Light"/>
              </a:rPr>
              <a:t>Fixed Asset : Acquire To Retire</a:t>
            </a:r>
          </a:p>
        </p:txBody>
      </p:sp>
      <p:sp>
        <p:nvSpPr>
          <p:cNvPr id="61" name="AutoShape 34">
            <a:extLst>
              <a:ext uri="{FF2B5EF4-FFF2-40B4-BE49-F238E27FC236}">
                <a16:creationId xmlns:a16="http://schemas.microsoft.com/office/drawing/2014/main" id="{4CC86636-2776-44EA-B247-3A37F16FDCFC}"/>
              </a:ext>
            </a:extLst>
          </p:cNvPr>
          <p:cNvSpPr>
            <a:spLocks noChangeArrowheads="1"/>
          </p:cNvSpPr>
          <p:nvPr/>
        </p:nvSpPr>
        <p:spPr bwMode="auto">
          <a:xfrm>
            <a:off x="650066" y="1097744"/>
            <a:ext cx="10891867" cy="173543"/>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Reporting</a:t>
            </a:r>
          </a:p>
        </p:txBody>
      </p:sp>
      <p:sp>
        <p:nvSpPr>
          <p:cNvPr id="62" name="AutoShape 34">
            <a:extLst>
              <a:ext uri="{FF2B5EF4-FFF2-40B4-BE49-F238E27FC236}">
                <a16:creationId xmlns:a16="http://schemas.microsoft.com/office/drawing/2014/main" id="{F2591052-B76F-450B-AB4E-DAA2FB8D7F7A}"/>
              </a:ext>
            </a:extLst>
          </p:cNvPr>
          <p:cNvSpPr>
            <a:spLocks noChangeArrowheads="1"/>
          </p:cNvSpPr>
          <p:nvPr/>
        </p:nvSpPr>
        <p:spPr bwMode="auto">
          <a:xfrm>
            <a:off x="650066" y="1333334"/>
            <a:ext cx="10891867" cy="178678"/>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Security and Controls (S&amp;C)</a:t>
            </a:r>
          </a:p>
        </p:txBody>
      </p:sp>
      <p:sp>
        <p:nvSpPr>
          <p:cNvPr id="63" name="AutoShape 34">
            <a:extLst>
              <a:ext uri="{FF2B5EF4-FFF2-40B4-BE49-F238E27FC236}">
                <a16:creationId xmlns:a16="http://schemas.microsoft.com/office/drawing/2014/main" id="{96D446B5-8C1B-4DE5-8CE8-E57414C208B2}"/>
              </a:ext>
            </a:extLst>
          </p:cNvPr>
          <p:cNvSpPr>
            <a:spLocks noChangeArrowheads="1"/>
          </p:cNvSpPr>
          <p:nvPr/>
        </p:nvSpPr>
        <p:spPr bwMode="auto">
          <a:xfrm>
            <a:off x="653561" y="1589515"/>
            <a:ext cx="10888372" cy="197290"/>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Organizational Change Management (OCM)</a:t>
            </a:r>
          </a:p>
        </p:txBody>
      </p:sp>
      <p:sp>
        <p:nvSpPr>
          <p:cNvPr id="64" name="AutoShape 34">
            <a:extLst>
              <a:ext uri="{FF2B5EF4-FFF2-40B4-BE49-F238E27FC236}">
                <a16:creationId xmlns:a16="http://schemas.microsoft.com/office/drawing/2014/main" id="{D798E2D5-0ED3-4904-8CF4-94F1EA679F17}"/>
              </a:ext>
            </a:extLst>
          </p:cNvPr>
          <p:cNvSpPr>
            <a:spLocks noChangeArrowheads="1"/>
          </p:cNvSpPr>
          <p:nvPr/>
        </p:nvSpPr>
        <p:spPr bwMode="auto">
          <a:xfrm>
            <a:off x="659344" y="1854814"/>
            <a:ext cx="3846691" cy="137290"/>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Procure to Pay (PTP)</a:t>
            </a:r>
          </a:p>
        </p:txBody>
      </p:sp>
      <p:sp>
        <p:nvSpPr>
          <p:cNvPr id="65" name="Rectangle 64">
            <a:extLst>
              <a:ext uri="{FF2B5EF4-FFF2-40B4-BE49-F238E27FC236}">
                <a16:creationId xmlns:a16="http://schemas.microsoft.com/office/drawing/2014/main" id="{C64BC97E-C098-4F94-AD94-E6435283BC5A}"/>
              </a:ext>
            </a:extLst>
          </p:cNvPr>
          <p:cNvSpPr/>
          <p:nvPr/>
        </p:nvSpPr>
        <p:spPr>
          <a:xfrm>
            <a:off x="1382162" y="257973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Contracts</a:t>
            </a:r>
          </a:p>
        </p:txBody>
      </p:sp>
      <p:sp>
        <p:nvSpPr>
          <p:cNvPr id="72" name="Rectangle 71">
            <a:extLst>
              <a:ext uri="{FF2B5EF4-FFF2-40B4-BE49-F238E27FC236}">
                <a16:creationId xmlns:a16="http://schemas.microsoft.com/office/drawing/2014/main" id="{423C18C3-A805-410A-9C30-72A124E1AB0B}"/>
              </a:ext>
            </a:extLst>
          </p:cNvPr>
          <p:cNvSpPr/>
          <p:nvPr/>
        </p:nvSpPr>
        <p:spPr>
          <a:xfrm>
            <a:off x="2665730" y="2091811"/>
            <a:ext cx="1097280" cy="389885"/>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Payables</a:t>
            </a:r>
          </a:p>
        </p:txBody>
      </p:sp>
      <p:sp>
        <p:nvSpPr>
          <p:cNvPr id="73" name="Rectangle 72">
            <a:extLst>
              <a:ext uri="{FF2B5EF4-FFF2-40B4-BE49-F238E27FC236}">
                <a16:creationId xmlns:a16="http://schemas.microsoft.com/office/drawing/2014/main" id="{B385339B-14A8-4218-8F02-02B852954334}"/>
              </a:ext>
            </a:extLst>
          </p:cNvPr>
          <p:cNvSpPr/>
          <p:nvPr/>
        </p:nvSpPr>
        <p:spPr>
          <a:xfrm>
            <a:off x="1382162" y="2091811"/>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Procurement</a:t>
            </a:r>
          </a:p>
        </p:txBody>
      </p:sp>
      <p:sp>
        <p:nvSpPr>
          <p:cNvPr id="74" name="Rectangle 73">
            <a:extLst>
              <a:ext uri="{FF2B5EF4-FFF2-40B4-BE49-F238E27FC236}">
                <a16:creationId xmlns:a16="http://schemas.microsoft.com/office/drawing/2014/main" id="{07B39B37-BBD6-471A-B913-7674D7021C19}"/>
              </a:ext>
            </a:extLst>
          </p:cNvPr>
          <p:cNvSpPr/>
          <p:nvPr/>
        </p:nvSpPr>
        <p:spPr>
          <a:xfrm>
            <a:off x="1372673" y="5493532"/>
            <a:ext cx="1097280" cy="367325"/>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Short Term Maintenance</a:t>
            </a:r>
          </a:p>
        </p:txBody>
      </p:sp>
      <p:sp>
        <p:nvSpPr>
          <p:cNvPr id="76" name="Rectangle 75">
            <a:extLst>
              <a:ext uri="{FF2B5EF4-FFF2-40B4-BE49-F238E27FC236}">
                <a16:creationId xmlns:a16="http://schemas.microsoft.com/office/drawing/2014/main" id="{FC9CB06F-7DD1-4C0A-A107-E359AC12010C}"/>
              </a:ext>
            </a:extLst>
          </p:cNvPr>
          <p:cNvSpPr/>
          <p:nvPr/>
        </p:nvSpPr>
        <p:spPr>
          <a:xfrm>
            <a:off x="2668023" y="257931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setup</a:t>
            </a:r>
          </a:p>
        </p:txBody>
      </p:sp>
      <p:sp>
        <p:nvSpPr>
          <p:cNvPr id="79" name="AutoShape 34">
            <a:extLst>
              <a:ext uri="{FF2B5EF4-FFF2-40B4-BE49-F238E27FC236}">
                <a16:creationId xmlns:a16="http://schemas.microsoft.com/office/drawing/2014/main" id="{4632E038-4E25-471D-93ED-217C9623974A}"/>
              </a:ext>
            </a:extLst>
          </p:cNvPr>
          <p:cNvSpPr>
            <a:spLocks noChangeArrowheads="1"/>
          </p:cNvSpPr>
          <p:nvPr/>
        </p:nvSpPr>
        <p:spPr bwMode="auto">
          <a:xfrm>
            <a:off x="4595344" y="1848910"/>
            <a:ext cx="2763923" cy="137017"/>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Acquire to Retire (ATR)</a:t>
            </a:r>
          </a:p>
        </p:txBody>
      </p:sp>
      <p:sp>
        <p:nvSpPr>
          <p:cNvPr id="89" name="Left Brace 88">
            <a:extLst>
              <a:ext uri="{FF2B5EF4-FFF2-40B4-BE49-F238E27FC236}">
                <a16:creationId xmlns:a16="http://schemas.microsoft.com/office/drawing/2014/main" id="{DDA18F29-FE01-4B2F-824C-32CDEAC9C8C2}"/>
              </a:ext>
            </a:extLst>
          </p:cNvPr>
          <p:cNvSpPr/>
          <p:nvPr/>
        </p:nvSpPr>
        <p:spPr>
          <a:xfrm>
            <a:off x="447620" y="958746"/>
            <a:ext cx="122415" cy="1099727"/>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0" name="TextBox 89">
            <a:extLst>
              <a:ext uri="{FF2B5EF4-FFF2-40B4-BE49-F238E27FC236}">
                <a16:creationId xmlns:a16="http://schemas.microsoft.com/office/drawing/2014/main" id="{C06BD9D4-5C2B-4B92-8607-9C8B503ABB95}"/>
              </a:ext>
            </a:extLst>
          </p:cNvPr>
          <p:cNvSpPr txBox="1"/>
          <p:nvPr/>
        </p:nvSpPr>
        <p:spPr>
          <a:xfrm rot="16200000">
            <a:off x="137643" y="1383861"/>
            <a:ext cx="442750" cy="200055"/>
          </a:xfrm>
          <a:prstGeom prst="rect">
            <a:avLst/>
          </a:prstGeom>
          <a:noFill/>
        </p:spPr>
        <p:txBody>
          <a:bodyPr wrap="none" rtlCol="0">
            <a:spAutoFit/>
          </a:bodyPr>
          <a:lstStyle/>
          <a:p>
            <a:r>
              <a:rPr lang="en-US" sz="700" b="1"/>
              <a:t>Level 1</a:t>
            </a:r>
          </a:p>
        </p:txBody>
      </p:sp>
      <p:sp>
        <p:nvSpPr>
          <p:cNvPr id="91" name="Left Brace 90">
            <a:extLst>
              <a:ext uri="{FF2B5EF4-FFF2-40B4-BE49-F238E27FC236}">
                <a16:creationId xmlns:a16="http://schemas.microsoft.com/office/drawing/2014/main" id="{DA55EB31-45F6-43BD-8EFB-DD6E2229515B}"/>
              </a:ext>
            </a:extLst>
          </p:cNvPr>
          <p:cNvSpPr/>
          <p:nvPr/>
        </p:nvSpPr>
        <p:spPr>
          <a:xfrm>
            <a:off x="447620" y="2091212"/>
            <a:ext cx="122415" cy="389885"/>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2" name="TextBox 91">
            <a:extLst>
              <a:ext uri="{FF2B5EF4-FFF2-40B4-BE49-F238E27FC236}">
                <a16:creationId xmlns:a16="http://schemas.microsoft.com/office/drawing/2014/main" id="{B9796718-3A8F-46DF-8670-8C3CA3E4EE1F}"/>
              </a:ext>
            </a:extLst>
          </p:cNvPr>
          <p:cNvSpPr txBox="1"/>
          <p:nvPr/>
        </p:nvSpPr>
        <p:spPr>
          <a:xfrm rot="16200000">
            <a:off x="170764" y="2200854"/>
            <a:ext cx="442750" cy="200055"/>
          </a:xfrm>
          <a:prstGeom prst="rect">
            <a:avLst/>
          </a:prstGeom>
          <a:noFill/>
        </p:spPr>
        <p:txBody>
          <a:bodyPr wrap="none" rtlCol="0">
            <a:spAutoFit/>
          </a:bodyPr>
          <a:lstStyle/>
          <a:p>
            <a:r>
              <a:rPr lang="en-US" sz="700" b="1"/>
              <a:t>Level 2</a:t>
            </a:r>
          </a:p>
        </p:txBody>
      </p:sp>
      <p:sp>
        <p:nvSpPr>
          <p:cNvPr id="93" name="Left Brace 92">
            <a:extLst>
              <a:ext uri="{FF2B5EF4-FFF2-40B4-BE49-F238E27FC236}">
                <a16:creationId xmlns:a16="http://schemas.microsoft.com/office/drawing/2014/main" id="{C58A299F-827D-422C-B913-85A5F880D4AC}"/>
              </a:ext>
            </a:extLst>
          </p:cNvPr>
          <p:cNvSpPr/>
          <p:nvPr/>
        </p:nvSpPr>
        <p:spPr>
          <a:xfrm>
            <a:off x="447620" y="2533134"/>
            <a:ext cx="122415" cy="3401101"/>
          </a:xfrm>
          <a:prstGeom prst="leftBrace">
            <a:avLst/>
          </a:prstGeom>
          <a:noFill/>
          <a:ln w="9525">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4" name="TextBox 93">
            <a:extLst>
              <a:ext uri="{FF2B5EF4-FFF2-40B4-BE49-F238E27FC236}">
                <a16:creationId xmlns:a16="http://schemas.microsoft.com/office/drawing/2014/main" id="{FB1B8502-2A8C-4CEF-A9CE-C55D3E69E0EA}"/>
              </a:ext>
            </a:extLst>
          </p:cNvPr>
          <p:cNvSpPr txBox="1"/>
          <p:nvPr/>
        </p:nvSpPr>
        <p:spPr>
          <a:xfrm rot="16200000">
            <a:off x="120338" y="4140242"/>
            <a:ext cx="495649" cy="200055"/>
          </a:xfrm>
          <a:prstGeom prst="rect">
            <a:avLst/>
          </a:prstGeom>
          <a:noFill/>
        </p:spPr>
        <p:txBody>
          <a:bodyPr wrap="square" rtlCol="0">
            <a:spAutoFit/>
          </a:bodyPr>
          <a:lstStyle/>
          <a:p>
            <a:r>
              <a:rPr lang="en-US" sz="700" b="1"/>
              <a:t>Level 3</a:t>
            </a:r>
          </a:p>
        </p:txBody>
      </p:sp>
      <p:sp>
        <p:nvSpPr>
          <p:cNvPr id="95" name="AutoShape 34">
            <a:extLst>
              <a:ext uri="{FF2B5EF4-FFF2-40B4-BE49-F238E27FC236}">
                <a16:creationId xmlns:a16="http://schemas.microsoft.com/office/drawing/2014/main" id="{C6C9CEC5-7A9A-443F-A7B0-1A9D477B0897}"/>
              </a:ext>
            </a:extLst>
          </p:cNvPr>
          <p:cNvSpPr>
            <a:spLocks noChangeArrowheads="1"/>
          </p:cNvSpPr>
          <p:nvPr/>
        </p:nvSpPr>
        <p:spPr bwMode="auto">
          <a:xfrm>
            <a:off x="7444321" y="1848910"/>
            <a:ext cx="4028162" cy="157662"/>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Record to Report (RTR)</a:t>
            </a:r>
          </a:p>
        </p:txBody>
      </p:sp>
      <p:sp>
        <p:nvSpPr>
          <p:cNvPr id="96" name="Rectangle 95">
            <a:extLst>
              <a:ext uri="{FF2B5EF4-FFF2-40B4-BE49-F238E27FC236}">
                <a16:creationId xmlns:a16="http://schemas.microsoft.com/office/drawing/2014/main" id="{7962F39E-F289-4C59-83ED-0C0077A41D06}"/>
              </a:ext>
            </a:extLst>
          </p:cNvPr>
          <p:cNvSpPr/>
          <p:nvPr/>
        </p:nvSpPr>
        <p:spPr>
          <a:xfrm>
            <a:off x="771604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Accounting and Control Data</a:t>
            </a:r>
          </a:p>
        </p:txBody>
      </p:sp>
      <p:sp>
        <p:nvSpPr>
          <p:cNvPr id="97" name="Rectangle 96">
            <a:extLst>
              <a:ext uri="{FF2B5EF4-FFF2-40B4-BE49-F238E27FC236}">
                <a16:creationId xmlns:a16="http://schemas.microsoft.com/office/drawing/2014/main" id="{F99EE10F-E96B-4148-9886-443F35D13FDE}"/>
              </a:ext>
            </a:extLst>
          </p:cNvPr>
          <p:cNvSpPr/>
          <p:nvPr/>
        </p:nvSpPr>
        <p:spPr>
          <a:xfrm>
            <a:off x="8933033"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Cash Management</a:t>
            </a:r>
          </a:p>
        </p:txBody>
      </p:sp>
      <p:sp>
        <p:nvSpPr>
          <p:cNvPr id="98" name="Rectangle 97">
            <a:extLst>
              <a:ext uri="{FF2B5EF4-FFF2-40B4-BE49-F238E27FC236}">
                <a16:creationId xmlns:a16="http://schemas.microsoft.com/office/drawing/2014/main" id="{55E6FF2C-3B82-4389-9F00-B5AFA25B822F}"/>
              </a:ext>
            </a:extLst>
          </p:cNvPr>
          <p:cNvSpPr/>
          <p:nvPr/>
        </p:nvSpPr>
        <p:spPr>
          <a:xfrm>
            <a:off x="8933033" y="2579532"/>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Statement Reconciliation</a:t>
            </a:r>
          </a:p>
        </p:txBody>
      </p:sp>
      <p:sp>
        <p:nvSpPr>
          <p:cNvPr id="99" name="Rectangle 98">
            <a:extLst>
              <a:ext uri="{FF2B5EF4-FFF2-40B4-BE49-F238E27FC236}">
                <a16:creationId xmlns:a16="http://schemas.microsoft.com/office/drawing/2014/main" id="{8F2348D5-4AF5-4DD4-B7FA-03B6C2597A18}"/>
              </a:ext>
            </a:extLst>
          </p:cNvPr>
          <p:cNvSpPr/>
          <p:nvPr/>
        </p:nvSpPr>
        <p:spPr>
          <a:xfrm>
            <a:off x="1016787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Intercompany</a:t>
            </a:r>
          </a:p>
        </p:txBody>
      </p:sp>
      <p:sp>
        <p:nvSpPr>
          <p:cNvPr id="100" name="Rectangle 99">
            <a:extLst>
              <a:ext uri="{FF2B5EF4-FFF2-40B4-BE49-F238E27FC236}">
                <a16:creationId xmlns:a16="http://schemas.microsoft.com/office/drawing/2014/main" id="{5D5E1140-C87C-46CD-A26E-2F5C8920F54C}"/>
              </a:ext>
            </a:extLst>
          </p:cNvPr>
          <p:cNvSpPr/>
          <p:nvPr/>
        </p:nvSpPr>
        <p:spPr>
          <a:xfrm>
            <a:off x="10167878" y="2596625"/>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Generate Financial IC Transactions</a:t>
            </a:r>
          </a:p>
        </p:txBody>
      </p:sp>
      <p:sp>
        <p:nvSpPr>
          <p:cNvPr id="101" name="Rectangle 100">
            <a:extLst>
              <a:ext uri="{FF2B5EF4-FFF2-40B4-BE49-F238E27FC236}">
                <a16:creationId xmlns:a16="http://schemas.microsoft.com/office/drawing/2014/main" id="{B4334D25-F58F-4BCA-A72A-1CD0D787B4B7}"/>
              </a:ext>
            </a:extLst>
          </p:cNvPr>
          <p:cNvSpPr/>
          <p:nvPr/>
        </p:nvSpPr>
        <p:spPr>
          <a:xfrm>
            <a:off x="10167878" y="3020793"/>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Reconcile IC Accounts</a:t>
            </a:r>
          </a:p>
        </p:txBody>
      </p:sp>
      <p:sp>
        <p:nvSpPr>
          <p:cNvPr id="120" name="Rectangle 119">
            <a:extLst>
              <a:ext uri="{FF2B5EF4-FFF2-40B4-BE49-F238E27FC236}">
                <a16:creationId xmlns:a16="http://schemas.microsoft.com/office/drawing/2014/main" id="{96FE4C88-68CE-4472-B5E0-3932CFE78E2F}"/>
              </a:ext>
            </a:extLst>
          </p:cNvPr>
          <p:cNvSpPr/>
          <p:nvPr/>
        </p:nvSpPr>
        <p:spPr>
          <a:xfrm>
            <a:off x="7716048" y="2574961"/>
            <a:ext cx="1097280" cy="346525"/>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Enterprise Structure</a:t>
            </a:r>
          </a:p>
        </p:txBody>
      </p:sp>
      <p:sp>
        <p:nvSpPr>
          <p:cNvPr id="121" name="Rectangle 120">
            <a:extLst>
              <a:ext uri="{FF2B5EF4-FFF2-40B4-BE49-F238E27FC236}">
                <a16:creationId xmlns:a16="http://schemas.microsoft.com/office/drawing/2014/main" id="{C4A24B5A-DFDD-4B6A-B6BA-C7B4DB38A890}"/>
              </a:ext>
            </a:extLst>
          </p:cNvPr>
          <p:cNvSpPr/>
          <p:nvPr/>
        </p:nvSpPr>
        <p:spPr>
          <a:xfrm>
            <a:off x="7716048" y="3340939"/>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Currency &amp; Rates</a:t>
            </a:r>
          </a:p>
        </p:txBody>
      </p:sp>
      <p:sp>
        <p:nvSpPr>
          <p:cNvPr id="122" name="Rectangle 121">
            <a:extLst>
              <a:ext uri="{FF2B5EF4-FFF2-40B4-BE49-F238E27FC236}">
                <a16:creationId xmlns:a16="http://schemas.microsoft.com/office/drawing/2014/main" id="{00AFADEE-4940-42C2-A475-37DC9426EABA}"/>
              </a:ext>
            </a:extLst>
          </p:cNvPr>
          <p:cNvSpPr/>
          <p:nvPr/>
        </p:nvSpPr>
        <p:spPr>
          <a:xfrm>
            <a:off x="7716048" y="4104511"/>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Manual Journal Entries</a:t>
            </a:r>
          </a:p>
        </p:txBody>
      </p:sp>
      <p:sp>
        <p:nvSpPr>
          <p:cNvPr id="123" name="Rectangle 122">
            <a:extLst>
              <a:ext uri="{FF2B5EF4-FFF2-40B4-BE49-F238E27FC236}">
                <a16:creationId xmlns:a16="http://schemas.microsoft.com/office/drawing/2014/main" id="{E2E7CC8A-5A6C-4EF1-BBFB-6EC5273D3D15}"/>
              </a:ext>
            </a:extLst>
          </p:cNvPr>
          <p:cNvSpPr/>
          <p:nvPr/>
        </p:nvSpPr>
        <p:spPr>
          <a:xfrm>
            <a:off x="7716048" y="371667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Interfaced Journal Entries</a:t>
            </a:r>
          </a:p>
        </p:txBody>
      </p:sp>
      <p:sp>
        <p:nvSpPr>
          <p:cNvPr id="124" name="Rectangle 123">
            <a:extLst>
              <a:ext uri="{FF2B5EF4-FFF2-40B4-BE49-F238E27FC236}">
                <a16:creationId xmlns:a16="http://schemas.microsoft.com/office/drawing/2014/main" id="{5EB4766C-9BBF-4CA7-9958-56A6424A74F0}"/>
              </a:ext>
            </a:extLst>
          </p:cNvPr>
          <p:cNvSpPr/>
          <p:nvPr/>
        </p:nvSpPr>
        <p:spPr>
          <a:xfrm>
            <a:off x="7716048" y="447752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Approve and Post JEs</a:t>
            </a:r>
          </a:p>
        </p:txBody>
      </p:sp>
      <p:sp>
        <p:nvSpPr>
          <p:cNvPr id="125" name="Rectangle 124">
            <a:extLst>
              <a:ext uri="{FF2B5EF4-FFF2-40B4-BE49-F238E27FC236}">
                <a16:creationId xmlns:a16="http://schemas.microsoft.com/office/drawing/2014/main" id="{22D9ACFD-3A8F-40F5-8F5A-E696F52FD198}"/>
              </a:ext>
            </a:extLst>
          </p:cNvPr>
          <p:cNvSpPr/>
          <p:nvPr/>
        </p:nvSpPr>
        <p:spPr>
          <a:xfrm>
            <a:off x="7716048" y="485358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Reversing JEs</a:t>
            </a:r>
          </a:p>
        </p:txBody>
      </p:sp>
      <p:sp>
        <p:nvSpPr>
          <p:cNvPr id="126" name="Rectangle 125">
            <a:extLst>
              <a:ext uri="{FF2B5EF4-FFF2-40B4-BE49-F238E27FC236}">
                <a16:creationId xmlns:a16="http://schemas.microsoft.com/office/drawing/2014/main" id="{C2D8E783-E201-4D0A-9026-B89B453AED27}"/>
              </a:ext>
            </a:extLst>
          </p:cNvPr>
          <p:cNvSpPr/>
          <p:nvPr/>
        </p:nvSpPr>
        <p:spPr>
          <a:xfrm>
            <a:off x="7716048" y="5594623"/>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Allocations</a:t>
            </a:r>
          </a:p>
        </p:txBody>
      </p:sp>
      <p:sp>
        <p:nvSpPr>
          <p:cNvPr id="127" name="Rectangle 126">
            <a:extLst>
              <a:ext uri="{FF2B5EF4-FFF2-40B4-BE49-F238E27FC236}">
                <a16:creationId xmlns:a16="http://schemas.microsoft.com/office/drawing/2014/main" id="{83174E4D-32A9-42C7-BD2E-03E8E193D51C}"/>
              </a:ext>
            </a:extLst>
          </p:cNvPr>
          <p:cNvSpPr/>
          <p:nvPr/>
        </p:nvSpPr>
        <p:spPr>
          <a:xfrm>
            <a:off x="7716048" y="5966467"/>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Closing </a:t>
            </a:r>
          </a:p>
          <a:p>
            <a:pPr algn="ctr"/>
            <a:r>
              <a:rPr lang="en-US" sz="750">
                <a:solidFill>
                  <a:schemeClr val="tx1"/>
                </a:solidFill>
              </a:rPr>
              <a:t>(Period End)</a:t>
            </a:r>
          </a:p>
        </p:txBody>
      </p:sp>
      <p:sp>
        <p:nvSpPr>
          <p:cNvPr id="128" name="Rectangle 127">
            <a:extLst>
              <a:ext uri="{FF2B5EF4-FFF2-40B4-BE49-F238E27FC236}">
                <a16:creationId xmlns:a16="http://schemas.microsoft.com/office/drawing/2014/main" id="{5B0170CE-672F-4C1B-8DDA-9B3A1A617A09}"/>
              </a:ext>
            </a:extLst>
          </p:cNvPr>
          <p:cNvSpPr/>
          <p:nvPr/>
        </p:nvSpPr>
        <p:spPr>
          <a:xfrm>
            <a:off x="7716048" y="5229638"/>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Recurring JEs</a:t>
            </a:r>
          </a:p>
        </p:txBody>
      </p:sp>
      <p:sp>
        <p:nvSpPr>
          <p:cNvPr id="129" name="Rectangle 128">
            <a:extLst>
              <a:ext uri="{FF2B5EF4-FFF2-40B4-BE49-F238E27FC236}">
                <a16:creationId xmlns:a16="http://schemas.microsoft.com/office/drawing/2014/main" id="{1614B940-AE6F-4591-B878-780176A2946E}"/>
              </a:ext>
            </a:extLst>
          </p:cNvPr>
          <p:cNvSpPr/>
          <p:nvPr/>
        </p:nvSpPr>
        <p:spPr>
          <a:xfrm>
            <a:off x="7731546" y="2980823"/>
            <a:ext cx="1063911" cy="299545"/>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Chart of Accounts</a:t>
            </a:r>
          </a:p>
        </p:txBody>
      </p:sp>
      <p:sp>
        <p:nvSpPr>
          <p:cNvPr id="130" name="Rectangle 129">
            <a:extLst>
              <a:ext uri="{FF2B5EF4-FFF2-40B4-BE49-F238E27FC236}">
                <a16:creationId xmlns:a16="http://schemas.microsoft.com/office/drawing/2014/main" id="{A722DA6C-87A1-4E8C-8A61-972EB14C9932}"/>
              </a:ext>
            </a:extLst>
          </p:cNvPr>
          <p:cNvSpPr/>
          <p:nvPr/>
        </p:nvSpPr>
        <p:spPr>
          <a:xfrm>
            <a:off x="7716048" y="6338311"/>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Financial Reporting</a:t>
            </a:r>
          </a:p>
        </p:txBody>
      </p:sp>
      <p:sp>
        <p:nvSpPr>
          <p:cNvPr id="80" name="Rectangle 79">
            <a:extLst>
              <a:ext uri="{FF2B5EF4-FFF2-40B4-BE49-F238E27FC236}">
                <a16:creationId xmlns:a16="http://schemas.microsoft.com/office/drawing/2014/main" id="{C6C2F661-DCD9-4CCB-BA40-82A1A3164CA9}"/>
              </a:ext>
            </a:extLst>
          </p:cNvPr>
          <p:cNvSpPr/>
          <p:nvPr/>
        </p:nvSpPr>
        <p:spPr>
          <a:xfrm>
            <a:off x="5490704" y="2599980"/>
            <a:ext cx="1097280" cy="308621"/>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Asset Additions</a:t>
            </a:r>
          </a:p>
        </p:txBody>
      </p:sp>
      <p:sp>
        <p:nvSpPr>
          <p:cNvPr id="81" name="Rectangle 80">
            <a:extLst>
              <a:ext uri="{FF2B5EF4-FFF2-40B4-BE49-F238E27FC236}">
                <a16:creationId xmlns:a16="http://schemas.microsoft.com/office/drawing/2014/main" id="{317477F8-AD64-4461-A5B1-F12618B4D764}"/>
              </a:ext>
            </a:extLst>
          </p:cNvPr>
          <p:cNvSpPr/>
          <p:nvPr/>
        </p:nvSpPr>
        <p:spPr>
          <a:xfrm>
            <a:off x="5490704" y="3831598"/>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Retire Assets</a:t>
            </a:r>
          </a:p>
        </p:txBody>
      </p:sp>
      <p:sp>
        <p:nvSpPr>
          <p:cNvPr id="82" name="Rectangle 81">
            <a:extLst>
              <a:ext uri="{FF2B5EF4-FFF2-40B4-BE49-F238E27FC236}">
                <a16:creationId xmlns:a16="http://schemas.microsoft.com/office/drawing/2014/main" id="{F537F1F4-0B17-4B8A-88BF-68B7C9D492D4}"/>
              </a:ext>
            </a:extLst>
          </p:cNvPr>
          <p:cNvSpPr/>
          <p:nvPr/>
        </p:nvSpPr>
        <p:spPr>
          <a:xfrm>
            <a:off x="5490704" y="3416400"/>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Transfer Assets</a:t>
            </a:r>
          </a:p>
        </p:txBody>
      </p:sp>
      <p:sp>
        <p:nvSpPr>
          <p:cNvPr id="83" name="Rectangle 82">
            <a:extLst>
              <a:ext uri="{FF2B5EF4-FFF2-40B4-BE49-F238E27FC236}">
                <a16:creationId xmlns:a16="http://schemas.microsoft.com/office/drawing/2014/main" id="{745AC472-C241-49DB-9B99-ADD9827E4D63}"/>
              </a:ext>
            </a:extLst>
          </p:cNvPr>
          <p:cNvSpPr/>
          <p:nvPr/>
        </p:nvSpPr>
        <p:spPr>
          <a:xfrm>
            <a:off x="5490704" y="4655654"/>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dirty="0">
                <a:solidFill>
                  <a:schemeClr val="tx1"/>
                </a:solidFill>
              </a:rPr>
              <a:t>Depreciate Assets Period End Close</a:t>
            </a:r>
          </a:p>
        </p:txBody>
      </p:sp>
      <p:sp>
        <p:nvSpPr>
          <p:cNvPr id="84" name="Rectangle 83">
            <a:extLst>
              <a:ext uri="{FF2B5EF4-FFF2-40B4-BE49-F238E27FC236}">
                <a16:creationId xmlns:a16="http://schemas.microsoft.com/office/drawing/2014/main" id="{CD53079D-6E35-497C-B4B9-28671B8C2727}"/>
              </a:ext>
            </a:extLst>
          </p:cNvPr>
          <p:cNvSpPr/>
          <p:nvPr/>
        </p:nvSpPr>
        <p:spPr>
          <a:xfrm>
            <a:off x="5490704" y="5076316"/>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Asset Books	</a:t>
            </a:r>
          </a:p>
        </p:txBody>
      </p:sp>
      <p:sp>
        <p:nvSpPr>
          <p:cNvPr id="85" name="Rectangle 84">
            <a:extLst>
              <a:ext uri="{FF2B5EF4-FFF2-40B4-BE49-F238E27FC236}">
                <a16:creationId xmlns:a16="http://schemas.microsoft.com/office/drawing/2014/main" id="{38F94EAF-C409-4CF1-B249-14323A9C919C}"/>
              </a:ext>
            </a:extLst>
          </p:cNvPr>
          <p:cNvSpPr/>
          <p:nvPr/>
        </p:nvSpPr>
        <p:spPr>
          <a:xfrm>
            <a:off x="5490704" y="300120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Adjust Assets</a:t>
            </a:r>
          </a:p>
        </p:txBody>
      </p:sp>
      <p:sp>
        <p:nvSpPr>
          <p:cNvPr id="86" name="Rectangle 85">
            <a:extLst>
              <a:ext uri="{FF2B5EF4-FFF2-40B4-BE49-F238E27FC236}">
                <a16:creationId xmlns:a16="http://schemas.microsoft.com/office/drawing/2014/main" id="{24324B2F-69F5-4183-9529-CC0626A9B386}"/>
              </a:ext>
            </a:extLst>
          </p:cNvPr>
          <p:cNvSpPr/>
          <p:nvPr/>
        </p:nvSpPr>
        <p:spPr>
          <a:xfrm>
            <a:off x="5490704" y="4246796"/>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Reinstate Assets</a:t>
            </a:r>
          </a:p>
        </p:txBody>
      </p:sp>
      <p:sp>
        <p:nvSpPr>
          <p:cNvPr id="87" name="Rectangle 86">
            <a:extLst>
              <a:ext uri="{FF2B5EF4-FFF2-40B4-BE49-F238E27FC236}">
                <a16:creationId xmlns:a16="http://schemas.microsoft.com/office/drawing/2014/main" id="{E6308963-8A12-47E2-B99F-E22555A495EB}"/>
              </a:ext>
            </a:extLst>
          </p:cNvPr>
          <p:cNvSpPr/>
          <p:nvPr/>
        </p:nvSpPr>
        <p:spPr>
          <a:xfrm>
            <a:off x="5490704" y="2091212"/>
            <a:ext cx="1097280" cy="380400"/>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rgbClr val="FFFFFF"/>
                </a:solidFill>
              </a:rPr>
              <a:t>Manage Fixed Assets</a:t>
            </a:r>
          </a:p>
        </p:txBody>
      </p:sp>
      <p:grpSp>
        <p:nvGrpSpPr>
          <p:cNvPr id="133" name="Group 132">
            <a:extLst>
              <a:ext uri="{FF2B5EF4-FFF2-40B4-BE49-F238E27FC236}">
                <a16:creationId xmlns:a16="http://schemas.microsoft.com/office/drawing/2014/main" id="{B0129A4E-EC4A-45E0-81F8-E269A3DE25F9}"/>
              </a:ext>
            </a:extLst>
          </p:cNvPr>
          <p:cNvGrpSpPr/>
          <p:nvPr/>
        </p:nvGrpSpPr>
        <p:grpSpPr>
          <a:xfrm>
            <a:off x="570035" y="6248930"/>
            <a:ext cx="6679064" cy="313096"/>
            <a:chOff x="727781" y="6412491"/>
            <a:chExt cx="5773265" cy="327276"/>
          </a:xfrm>
        </p:grpSpPr>
        <p:sp>
          <p:nvSpPr>
            <p:cNvPr id="135" name="Rectangle 134">
              <a:extLst>
                <a:ext uri="{FF2B5EF4-FFF2-40B4-BE49-F238E27FC236}">
                  <a16:creationId xmlns:a16="http://schemas.microsoft.com/office/drawing/2014/main" id="{DC0A0893-C164-4F70-AB3F-3DE650CD9706}"/>
                </a:ext>
              </a:extLst>
            </p:cNvPr>
            <p:cNvSpPr/>
            <p:nvPr/>
          </p:nvSpPr>
          <p:spPr>
            <a:xfrm>
              <a:off x="2447204" y="6412491"/>
              <a:ext cx="865446" cy="327276"/>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j-lt"/>
                </a:rPr>
                <a:t>L3 Processes- Other Tracks</a:t>
              </a:r>
              <a:endParaRPr lang="en-US" sz="800" b="1">
                <a:solidFill>
                  <a:schemeClr val="tx1"/>
                </a:solidFill>
                <a:latin typeface="+mj-lt"/>
              </a:endParaRPr>
            </a:p>
          </p:txBody>
        </p:sp>
        <p:sp>
          <p:nvSpPr>
            <p:cNvPr id="137" name="Rectangle 136">
              <a:extLst>
                <a:ext uri="{FF2B5EF4-FFF2-40B4-BE49-F238E27FC236}">
                  <a16:creationId xmlns:a16="http://schemas.microsoft.com/office/drawing/2014/main" id="{EE29C491-3537-4D11-B6DD-4F32A43C44FA}"/>
                </a:ext>
              </a:extLst>
            </p:cNvPr>
            <p:cNvSpPr/>
            <p:nvPr/>
          </p:nvSpPr>
          <p:spPr>
            <a:xfrm>
              <a:off x="727781" y="6475489"/>
              <a:ext cx="786969" cy="223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latin typeface="Calibri"/>
                  <a:cs typeface="Calibri"/>
                </a:rPr>
                <a:t>Legend</a:t>
              </a:r>
              <a:r>
                <a:rPr lang="en-US" sz="1200">
                  <a:solidFill>
                    <a:schemeClr val="tx1"/>
                  </a:solidFill>
                  <a:latin typeface="Proxima Nova"/>
                </a:rPr>
                <a:t> :</a:t>
              </a:r>
            </a:p>
          </p:txBody>
        </p:sp>
        <p:sp>
          <p:nvSpPr>
            <p:cNvPr id="139" name="Rectangle 138">
              <a:extLst>
                <a:ext uri="{FF2B5EF4-FFF2-40B4-BE49-F238E27FC236}">
                  <a16:creationId xmlns:a16="http://schemas.microsoft.com/office/drawing/2014/main" id="{93FB344C-33CF-4A73-91B9-C1B79EF40FB2}"/>
                </a:ext>
              </a:extLst>
            </p:cNvPr>
            <p:cNvSpPr/>
            <p:nvPr/>
          </p:nvSpPr>
          <p:spPr>
            <a:xfrm>
              <a:off x="4435454" y="6483066"/>
              <a:ext cx="2065592" cy="22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Calibri"/>
                <a:cs typeface="Calibri"/>
              </a:endParaRPr>
            </a:p>
          </p:txBody>
        </p:sp>
      </p:grpSp>
      <p:grpSp>
        <p:nvGrpSpPr>
          <p:cNvPr id="5" name="Group 4">
            <a:extLst>
              <a:ext uri="{FF2B5EF4-FFF2-40B4-BE49-F238E27FC236}">
                <a16:creationId xmlns:a16="http://schemas.microsoft.com/office/drawing/2014/main" id="{1853977B-4763-038A-1D24-6153EDA84021}"/>
              </a:ext>
            </a:extLst>
          </p:cNvPr>
          <p:cNvGrpSpPr/>
          <p:nvPr/>
        </p:nvGrpSpPr>
        <p:grpSpPr>
          <a:xfrm>
            <a:off x="1370838" y="2995474"/>
            <a:ext cx="2380848" cy="2404313"/>
            <a:chOff x="800107" y="2995474"/>
            <a:chExt cx="2380848" cy="2404313"/>
          </a:xfrm>
        </p:grpSpPr>
        <p:sp>
          <p:nvSpPr>
            <p:cNvPr id="66" name="Rectangle 65">
              <a:extLst>
                <a:ext uri="{FF2B5EF4-FFF2-40B4-BE49-F238E27FC236}">
                  <a16:creationId xmlns:a16="http://schemas.microsoft.com/office/drawing/2014/main" id="{C2E4BF9D-A8B8-4967-8799-18594BE79FBA}"/>
                </a:ext>
              </a:extLst>
            </p:cNvPr>
            <p:cNvSpPr/>
            <p:nvPr/>
          </p:nvSpPr>
          <p:spPr>
            <a:xfrm>
              <a:off x="800107" y="3411817"/>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Purchase Orders</a:t>
              </a:r>
            </a:p>
          </p:txBody>
        </p:sp>
        <p:sp>
          <p:nvSpPr>
            <p:cNvPr id="67" name="Rectangle 66">
              <a:extLst>
                <a:ext uri="{FF2B5EF4-FFF2-40B4-BE49-F238E27FC236}">
                  <a16:creationId xmlns:a16="http://schemas.microsoft.com/office/drawing/2014/main" id="{841836C8-1669-4CC4-8FD3-EC29F38C279A}"/>
                </a:ext>
              </a:extLst>
            </p:cNvPr>
            <p:cNvSpPr/>
            <p:nvPr/>
          </p:nvSpPr>
          <p:spPr>
            <a:xfrm>
              <a:off x="800107" y="382816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Receipts</a:t>
              </a:r>
            </a:p>
          </p:txBody>
        </p:sp>
        <p:sp>
          <p:nvSpPr>
            <p:cNvPr id="68" name="Rectangle 67">
              <a:extLst>
                <a:ext uri="{FF2B5EF4-FFF2-40B4-BE49-F238E27FC236}">
                  <a16:creationId xmlns:a16="http://schemas.microsoft.com/office/drawing/2014/main" id="{5065CBE6-2D35-4A70-89CD-9A2CB90A2209}"/>
                </a:ext>
              </a:extLst>
            </p:cNvPr>
            <p:cNvSpPr/>
            <p:nvPr/>
          </p:nvSpPr>
          <p:spPr>
            <a:xfrm>
              <a:off x="800107" y="507718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Maintenance Repair Operations (MRO)</a:t>
              </a:r>
            </a:p>
          </p:txBody>
        </p:sp>
        <p:sp>
          <p:nvSpPr>
            <p:cNvPr id="69" name="Rectangle 68">
              <a:extLst>
                <a:ext uri="{FF2B5EF4-FFF2-40B4-BE49-F238E27FC236}">
                  <a16:creationId xmlns:a16="http://schemas.microsoft.com/office/drawing/2014/main" id="{1BCF29CE-F026-41FF-93DD-C6E3BF888DA9}"/>
                </a:ext>
              </a:extLst>
            </p:cNvPr>
            <p:cNvSpPr/>
            <p:nvPr/>
          </p:nvSpPr>
          <p:spPr>
            <a:xfrm>
              <a:off x="800107" y="466084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Sourcing</a:t>
              </a:r>
            </a:p>
          </p:txBody>
        </p:sp>
        <p:sp>
          <p:nvSpPr>
            <p:cNvPr id="70" name="Rectangle 69">
              <a:extLst>
                <a:ext uri="{FF2B5EF4-FFF2-40B4-BE49-F238E27FC236}">
                  <a16:creationId xmlns:a16="http://schemas.microsoft.com/office/drawing/2014/main" id="{8FA53EC3-2EA5-4934-B759-9DA917830187}"/>
                </a:ext>
              </a:extLst>
            </p:cNvPr>
            <p:cNvSpPr/>
            <p:nvPr/>
          </p:nvSpPr>
          <p:spPr>
            <a:xfrm>
              <a:off x="800107" y="2995474"/>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Create Requisitions</a:t>
              </a:r>
            </a:p>
          </p:txBody>
        </p:sp>
        <p:sp>
          <p:nvSpPr>
            <p:cNvPr id="71" name="Rectangle 70">
              <a:extLst>
                <a:ext uri="{FF2B5EF4-FFF2-40B4-BE49-F238E27FC236}">
                  <a16:creationId xmlns:a16="http://schemas.microsoft.com/office/drawing/2014/main" id="{F0A0748F-291D-4E3C-93D1-6A2DA5F40196}"/>
                </a:ext>
              </a:extLst>
            </p:cNvPr>
            <p:cNvSpPr/>
            <p:nvPr/>
          </p:nvSpPr>
          <p:spPr>
            <a:xfrm>
              <a:off x="800107" y="42445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Onboarding</a:t>
              </a:r>
            </a:p>
          </p:txBody>
        </p:sp>
        <p:sp>
          <p:nvSpPr>
            <p:cNvPr id="75" name="Rectangle 74">
              <a:extLst>
                <a:ext uri="{FF2B5EF4-FFF2-40B4-BE49-F238E27FC236}">
                  <a16:creationId xmlns:a16="http://schemas.microsoft.com/office/drawing/2014/main" id="{E54E5A95-EFA4-4222-A4EA-F708AED89EDB}"/>
                </a:ext>
              </a:extLst>
            </p:cNvPr>
            <p:cNvSpPr/>
            <p:nvPr/>
          </p:nvSpPr>
          <p:spPr>
            <a:xfrm>
              <a:off x="2083675" y="30054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Invoices</a:t>
              </a:r>
            </a:p>
          </p:txBody>
        </p:sp>
        <p:sp>
          <p:nvSpPr>
            <p:cNvPr id="77" name="Rectangle 76">
              <a:extLst>
                <a:ext uri="{FF2B5EF4-FFF2-40B4-BE49-F238E27FC236}">
                  <a16:creationId xmlns:a16="http://schemas.microsoft.com/office/drawing/2014/main" id="{EE3B170C-9345-47EA-9DD7-E5D02C658DFF}"/>
                </a:ext>
              </a:extLst>
            </p:cNvPr>
            <p:cNvSpPr/>
            <p:nvPr/>
          </p:nvSpPr>
          <p:spPr>
            <a:xfrm>
              <a:off x="2083675" y="343081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Employee Expense Reports</a:t>
              </a:r>
            </a:p>
          </p:txBody>
        </p:sp>
      </p:grpSp>
      <p:sp>
        <p:nvSpPr>
          <p:cNvPr id="103" name="Text Placeholder 12">
            <a:extLst>
              <a:ext uri="{FF2B5EF4-FFF2-40B4-BE49-F238E27FC236}">
                <a16:creationId xmlns:a16="http://schemas.microsoft.com/office/drawing/2014/main" id="{AEF9B63C-D6BC-4287-990A-D5E8EC3438C2}"/>
              </a:ext>
            </a:extLst>
          </p:cNvPr>
          <p:cNvSpPr txBox="1">
            <a:spLocks/>
          </p:cNvSpPr>
          <p:nvPr/>
        </p:nvSpPr>
        <p:spPr>
          <a:xfrm>
            <a:off x="492167" y="626820"/>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dirty="0"/>
          </a:p>
        </p:txBody>
      </p:sp>
      <p:sp>
        <p:nvSpPr>
          <p:cNvPr id="104" name="Rectangle 103">
            <a:extLst>
              <a:ext uri="{FF2B5EF4-FFF2-40B4-BE49-F238E27FC236}">
                <a16:creationId xmlns:a16="http://schemas.microsoft.com/office/drawing/2014/main" id="{9E28C2DB-2178-47A6-AD1B-32BECE64BA28}"/>
              </a:ext>
            </a:extLst>
          </p:cNvPr>
          <p:cNvSpPr/>
          <p:nvPr/>
        </p:nvSpPr>
        <p:spPr>
          <a:xfrm>
            <a:off x="3697892" y="6248926"/>
            <a:ext cx="1024097" cy="313103"/>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Out of Scope</a:t>
            </a:r>
          </a:p>
        </p:txBody>
      </p:sp>
      <p:sp>
        <p:nvSpPr>
          <p:cNvPr id="105" name="Rectangle 104">
            <a:extLst>
              <a:ext uri="{FF2B5EF4-FFF2-40B4-BE49-F238E27FC236}">
                <a16:creationId xmlns:a16="http://schemas.microsoft.com/office/drawing/2014/main" id="{7F9DD419-BF93-469D-AC90-A64B8EA7AF9C}"/>
              </a:ext>
            </a:extLst>
          </p:cNvPr>
          <p:cNvSpPr/>
          <p:nvPr/>
        </p:nvSpPr>
        <p:spPr>
          <a:xfrm>
            <a:off x="1370838" y="6248931"/>
            <a:ext cx="1050954" cy="313096"/>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 Scope- L3 ATR Processes</a:t>
            </a:r>
            <a:endParaRPr lang="en-US" sz="750" b="1">
              <a:solidFill>
                <a:schemeClr val="tx1"/>
              </a:solidFill>
            </a:endParaRPr>
          </a:p>
        </p:txBody>
      </p:sp>
      <p:sp>
        <p:nvSpPr>
          <p:cNvPr id="106" name="Rectangle 105">
            <a:extLst>
              <a:ext uri="{FF2B5EF4-FFF2-40B4-BE49-F238E27FC236}">
                <a16:creationId xmlns:a16="http://schemas.microsoft.com/office/drawing/2014/main" id="{E4B3E2BB-55DD-482A-A35E-C46DBBCACD7A}"/>
              </a:ext>
            </a:extLst>
          </p:cNvPr>
          <p:cNvSpPr/>
          <p:nvPr/>
        </p:nvSpPr>
        <p:spPr>
          <a:xfrm>
            <a:off x="2647682" y="383865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Manage Payments</a:t>
            </a:r>
          </a:p>
        </p:txBody>
      </p:sp>
      <p:sp>
        <p:nvSpPr>
          <p:cNvPr id="107" name="Rectangle 106">
            <a:extLst>
              <a:ext uri="{FF2B5EF4-FFF2-40B4-BE49-F238E27FC236}">
                <a16:creationId xmlns:a16="http://schemas.microsoft.com/office/drawing/2014/main" id="{CD3B8BCB-0948-467F-A7DD-BF5CCA60FEDC}"/>
              </a:ext>
            </a:extLst>
          </p:cNvPr>
          <p:cNvSpPr/>
          <p:nvPr/>
        </p:nvSpPr>
        <p:spPr>
          <a:xfrm>
            <a:off x="2661389" y="421919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Period End Close</a:t>
            </a:r>
          </a:p>
        </p:txBody>
      </p:sp>
      <p:sp>
        <p:nvSpPr>
          <p:cNvPr id="108" name="Rectangle 107">
            <a:extLst>
              <a:ext uri="{FF2B5EF4-FFF2-40B4-BE49-F238E27FC236}">
                <a16:creationId xmlns:a16="http://schemas.microsoft.com/office/drawing/2014/main" id="{08A31D0E-95EB-4A6D-8F1F-C5A4AD0F10F4}"/>
              </a:ext>
            </a:extLst>
          </p:cNvPr>
          <p:cNvSpPr/>
          <p:nvPr/>
        </p:nvSpPr>
        <p:spPr>
          <a:xfrm>
            <a:off x="2661389" y="4631369"/>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Bank  and  Bank branch Setup</a:t>
            </a:r>
          </a:p>
        </p:txBody>
      </p:sp>
      <p:sp>
        <p:nvSpPr>
          <p:cNvPr id="78" name="Text Placeholder 12">
            <a:extLst>
              <a:ext uri="{FF2B5EF4-FFF2-40B4-BE49-F238E27FC236}">
                <a16:creationId xmlns:a16="http://schemas.microsoft.com/office/drawing/2014/main" id="{735849E9-C9F7-48FA-9214-E5738D01300C}"/>
              </a:ext>
            </a:extLst>
          </p:cNvPr>
          <p:cNvSpPr txBox="1">
            <a:spLocks/>
          </p:cNvSpPr>
          <p:nvPr/>
        </p:nvSpPr>
        <p:spPr>
          <a:xfrm>
            <a:off x="479312" y="591931"/>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Track wise Process flows for </a:t>
            </a:r>
            <a:r>
              <a:rPr lang="en-US" dirty="0" err="1"/>
              <a:t>xyz</a:t>
            </a:r>
            <a:endParaRPr lang="en-US" dirty="0"/>
          </a:p>
        </p:txBody>
      </p:sp>
    </p:spTree>
    <p:extLst>
      <p:ext uri="{BB962C8B-B14F-4D97-AF65-F5344CB8AC3E}">
        <p14:creationId xmlns:p14="http://schemas.microsoft.com/office/powerpoint/2010/main" val="4057018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501650" y="317500"/>
            <a:ext cx="11188700" cy="334099"/>
          </a:xfrm>
        </p:spPr>
        <p:txBody>
          <a:bodyPr vert="horz" lIns="0" tIns="0" rIns="0" bIns="0" rtlCol="0" anchor="t" anchorCtr="0">
            <a:noAutofit/>
          </a:bodyPr>
          <a:lstStyle/>
          <a:p>
            <a:r>
              <a:rPr lang="en-US" sz="3000" b="1" kern="1200" noProof="0" dirty="0">
                <a:latin typeface="+mj-lt"/>
                <a:ea typeface="+mj-ea"/>
                <a:cs typeface="Calibri Light"/>
              </a:rPr>
              <a:t>Overview of Asset Life Cycle</a:t>
            </a:r>
          </a:p>
        </p:txBody>
      </p:sp>
      <p:graphicFrame>
        <p:nvGraphicFramePr>
          <p:cNvPr id="4" name="Diagram 3">
            <a:extLst>
              <a:ext uri="{FF2B5EF4-FFF2-40B4-BE49-F238E27FC236}">
                <a16:creationId xmlns:a16="http://schemas.microsoft.com/office/drawing/2014/main" id="{4E1F3CEF-A80D-4ECF-B71A-80A7ED367ABC}"/>
              </a:ext>
            </a:extLst>
          </p:cNvPr>
          <p:cNvGraphicFramePr/>
          <p:nvPr>
            <p:extLst>
              <p:ext uri="{D42A27DB-BD31-4B8C-83A1-F6EECF244321}">
                <p14:modId xmlns:p14="http://schemas.microsoft.com/office/powerpoint/2010/main" val="3481211431"/>
              </p:ext>
            </p:extLst>
          </p:nvPr>
        </p:nvGraphicFramePr>
        <p:xfrm>
          <a:off x="501650" y="1590664"/>
          <a:ext cx="5578222" cy="48475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12">
            <a:extLst>
              <a:ext uri="{FF2B5EF4-FFF2-40B4-BE49-F238E27FC236}">
                <a16:creationId xmlns:a16="http://schemas.microsoft.com/office/drawing/2014/main" id="{8EC12E96-8CFE-4033-A79D-983E90400F77}"/>
              </a:ext>
            </a:extLst>
          </p:cNvPr>
          <p:cNvSpPr>
            <a:spLocks noGrp="1"/>
          </p:cNvSpPr>
          <p:nvPr>
            <p:ph type="body" sz="quarter" idx="13"/>
          </p:nvPr>
        </p:nvSpPr>
        <p:spPr>
          <a:xfrm>
            <a:off x="501650" y="817492"/>
            <a:ext cx="11188700" cy="757255"/>
          </a:xfrm>
        </p:spPr>
        <p:txBody>
          <a:bodyPr/>
          <a:lstStyle/>
          <a:p>
            <a:r>
              <a:rPr lang="en-US" sz="1800" dirty="0">
                <a:ea typeface="Open Sans" panose="020B0606030504020204" pitchFamily="34" charset="0"/>
                <a:cs typeface="Open Sans" panose="020B0606030504020204" pitchFamily="34" charset="0"/>
              </a:rPr>
              <a:t>Oracle Fusion Assets is a complete Asset Management Solution that maintains Property and Equipment accurately to help you select the best accounting and Tax Strategies</a:t>
            </a:r>
            <a:endParaRPr lang="en-US" noProof="0" dirty="0"/>
          </a:p>
        </p:txBody>
      </p:sp>
      <p:sp>
        <p:nvSpPr>
          <p:cNvPr id="6" name="Rectangle 5">
            <a:extLst>
              <a:ext uri="{FF2B5EF4-FFF2-40B4-BE49-F238E27FC236}">
                <a16:creationId xmlns:a16="http://schemas.microsoft.com/office/drawing/2014/main" id="{28850178-9F4D-4052-8E33-40791F4E7E13}"/>
              </a:ext>
            </a:extLst>
          </p:cNvPr>
          <p:cNvSpPr/>
          <p:nvPr/>
        </p:nvSpPr>
        <p:spPr>
          <a:xfrm>
            <a:off x="6458673" y="1577950"/>
            <a:ext cx="5453900" cy="4832092"/>
          </a:xfrm>
          <a:prstGeom prst="rect">
            <a:avLst/>
          </a:prstGeom>
          <a:noFill/>
          <a:ln>
            <a:solidFill>
              <a:srgbClr val="002060"/>
            </a:solidFill>
          </a:ln>
        </p:spPr>
        <p:txBody>
          <a:bodyPr wrap="square">
            <a:spAutoFit/>
          </a:bodyPr>
          <a:lstStyle/>
          <a:p>
            <a:pPr marL="0" marR="0" lvl="0" indent="0" defTabSz="914400" eaLnBrk="1" fontAlgn="auto" latinLnBrk="0" hangingPunct="1">
              <a:lnSpc>
                <a:spcPct val="100000"/>
              </a:lnSpc>
              <a:spcBef>
                <a:spcPts val="0"/>
              </a:spcBef>
              <a:spcAft>
                <a:spcPts val="300"/>
              </a:spcAft>
              <a:buClrTx/>
              <a:buSzTx/>
              <a:buFontTx/>
              <a:buNone/>
              <a:tabLst/>
              <a:defRPr/>
            </a:pPr>
            <a:r>
              <a:rPr kumimoji="0" lang="en-US" sz="1450" b="1" i="0" u="none" strike="noStrike" kern="0" cap="none" spc="0" normalizeH="0" baseline="0" noProof="0" dirty="0">
                <a:ln>
                  <a:noFill/>
                </a:ln>
                <a:solidFill>
                  <a:srgbClr val="43B02A"/>
                </a:solidFill>
                <a:effectLst/>
                <a:uLnTx/>
                <a:uFillTx/>
              </a:rPr>
              <a:t>Acquire</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Acquired and converted assets to be recorded in Oracle</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Sources of adding assets – Payables,  Projects, Manual, Spreadsheet, other External Sources if any</a:t>
            </a:r>
            <a:endParaRPr kumimoji="0" lang="en-US" sz="1450" i="0" u="none" strike="noStrike" kern="0" cap="none" spc="0" normalizeH="0" baseline="0" noProof="0" dirty="0">
              <a:ln>
                <a:noFill/>
              </a:ln>
              <a:effectLst/>
              <a:uLnTx/>
              <a:uFillTx/>
            </a:endParaRPr>
          </a:p>
          <a:p>
            <a:pPr marR="0" lvl="0" algn="just" defTabSz="914400" eaLnBrk="1" fontAlgn="auto" latinLnBrk="0" hangingPunct="1">
              <a:lnSpc>
                <a:spcPct val="100000"/>
              </a:lnSpc>
              <a:spcBef>
                <a:spcPts val="0"/>
              </a:spcBef>
              <a:spcAft>
                <a:spcPts val="300"/>
              </a:spcAft>
              <a:buClrTx/>
              <a:buSzTx/>
              <a:tabLst/>
              <a:defRPr/>
            </a:pPr>
            <a:r>
              <a:rPr kumimoji="0" lang="en-US" sz="1450" b="1" i="0" u="none" strike="noStrike" kern="0" cap="none" spc="0" normalizeH="0" baseline="0" noProof="0" dirty="0">
                <a:ln>
                  <a:noFill/>
                </a:ln>
                <a:solidFill>
                  <a:srgbClr val="43B02A"/>
                </a:solidFill>
                <a:effectLst/>
                <a:uLnTx/>
                <a:uFillTx/>
              </a:rPr>
              <a:t>Adjust/ Transfer</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Making financial/non financial adjustments to the asset cost, category, etc.</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Transferring an asset from 1 location to another</a:t>
            </a:r>
          </a:p>
          <a:p>
            <a:pPr marR="0" lvl="0" algn="just" defTabSz="914400" eaLnBrk="1" fontAlgn="auto" latinLnBrk="0" hangingPunct="1">
              <a:lnSpc>
                <a:spcPct val="100000"/>
              </a:lnSpc>
              <a:spcBef>
                <a:spcPts val="0"/>
              </a:spcBef>
              <a:spcAft>
                <a:spcPts val="300"/>
              </a:spcAft>
              <a:buClrTx/>
              <a:buSzTx/>
              <a:tabLst/>
              <a:defRPr/>
            </a:pPr>
            <a:r>
              <a:rPr lang="en-US" sz="1450" b="1" kern="0" dirty="0">
                <a:solidFill>
                  <a:srgbClr val="43B02A"/>
                </a:solidFill>
              </a:rPr>
              <a:t>Depreciate</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Depreciate the asset through various methods such as SLM, MACRS, etc. as applicable</a:t>
            </a:r>
            <a:endParaRPr lang="en-US" sz="1450" b="1" kern="0" dirty="0">
              <a:solidFill>
                <a:srgbClr val="43B02A"/>
              </a:solidFill>
            </a:endParaRPr>
          </a:p>
          <a:p>
            <a:pPr marR="0" lvl="0" algn="just" defTabSz="914400" eaLnBrk="1" fontAlgn="auto" latinLnBrk="0" hangingPunct="1">
              <a:lnSpc>
                <a:spcPct val="100000"/>
              </a:lnSpc>
              <a:spcBef>
                <a:spcPts val="0"/>
              </a:spcBef>
              <a:spcAft>
                <a:spcPts val="300"/>
              </a:spcAft>
              <a:buClrTx/>
              <a:buSzTx/>
              <a:tabLst/>
              <a:defRPr/>
            </a:pPr>
            <a:r>
              <a:rPr kumimoji="0" lang="en-US" sz="1450" b="1" i="0" u="none" strike="noStrike" kern="0" cap="none" spc="0" normalizeH="0" baseline="0" noProof="0" dirty="0">
                <a:ln>
                  <a:noFill/>
                </a:ln>
                <a:solidFill>
                  <a:srgbClr val="43B02A"/>
                </a:solidFill>
                <a:effectLst/>
                <a:uLnTx/>
                <a:uFillTx/>
              </a:rPr>
              <a:t>Retire/Reinstate</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kumimoji="0" lang="en-US" sz="1450" i="0" u="none" strike="noStrike" kern="0" cap="none" spc="0" normalizeH="0" baseline="0" noProof="0" dirty="0">
                <a:ln>
                  <a:noFill/>
                </a:ln>
                <a:effectLst/>
                <a:uLnTx/>
                <a:uFillTx/>
              </a:rPr>
              <a:t>Sell/Dispose the asset after </a:t>
            </a:r>
            <a:r>
              <a:rPr lang="en-US" sz="1450" kern="0" dirty="0"/>
              <a:t>the useful life</a:t>
            </a:r>
            <a:endParaRPr kumimoji="0" lang="en-US" sz="1450" i="0" u="none" strike="noStrike" kern="0" cap="none" spc="0" normalizeH="0" baseline="0" noProof="0" dirty="0">
              <a:ln>
                <a:noFill/>
              </a:ln>
              <a:effectLst/>
              <a:uLnTx/>
              <a:uFillTx/>
            </a:endParaRPr>
          </a:p>
          <a:p>
            <a:pPr marR="0" lvl="0" algn="just" defTabSz="914400" eaLnBrk="1" fontAlgn="auto" latinLnBrk="0" hangingPunct="1">
              <a:lnSpc>
                <a:spcPct val="100000"/>
              </a:lnSpc>
              <a:spcBef>
                <a:spcPts val="0"/>
              </a:spcBef>
              <a:spcAft>
                <a:spcPts val="300"/>
              </a:spcAft>
              <a:buClrTx/>
              <a:buSzTx/>
              <a:tabLst/>
              <a:defRPr/>
            </a:pPr>
            <a:r>
              <a:rPr lang="en-US" sz="1450" b="1" kern="0" dirty="0">
                <a:solidFill>
                  <a:srgbClr val="43B02A"/>
                </a:solidFill>
              </a:rPr>
              <a:t>Account</a:t>
            </a:r>
          </a:p>
          <a:p>
            <a:pPr marL="285750" marR="0" lvl="0" indent="-285750" algn="just" defTabSz="91440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450" kern="0" dirty="0"/>
              <a:t>Account for the various transactions happening on an asset in the asset books and general ledger</a:t>
            </a:r>
          </a:p>
          <a:p>
            <a:pPr marR="0" lvl="0" algn="just" defTabSz="914400" eaLnBrk="1" fontAlgn="auto" latinLnBrk="0" hangingPunct="1">
              <a:lnSpc>
                <a:spcPct val="100000"/>
              </a:lnSpc>
              <a:spcBef>
                <a:spcPts val="0"/>
              </a:spcBef>
              <a:spcAft>
                <a:spcPts val="300"/>
              </a:spcAft>
              <a:buClrTx/>
              <a:buSzTx/>
              <a:tabLst/>
              <a:defRPr/>
            </a:pPr>
            <a:r>
              <a:rPr kumimoji="0" lang="en-US" sz="1450" b="1" i="0" u="none" strike="noStrike" kern="0" cap="none" spc="0" normalizeH="0" baseline="0" noProof="0" dirty="0">
                <a:ln>
                  <a:noFill/>
                </a:ln>
                <a:solidFill>
                  <a:srgbClr val="43B02A"/>
                </a:solidFill>
                <a:effectLst/>
                <a:uLnTx/>
                <a:uFillTx/>
              </a:rPr>
              <a:t>Report</a:t>
            </a:r>
          </a:p>
          <a:p>
            <a:pPr marL="342900" indent="-342900">
              <a:buFont typeface="Arial" panose="020B0604020202020204" pitchFamily="34" charset="0"/>
              <a:buChar char="•"/>
            </a:pPr>
            <a:r>
              <a:rPr lang="en-US" sz="1450" kern="0" dirty="0"/>
              <a:t>Provides reports for asset additions, transfers, retirements and other changes ensuring the asset inventory remains accurate.</a:t>
            </a:r>
          </a:p>
        </p:txBody>
      </p:sp>
    </p:spTree>
    <p:extLst>
      <p:ext uri="{BB962C8B-B14F-4D97-AF65-F5344CB8AC3E}">
        <p14:creationId xmlns:p14="http://schemas.microsoft.com/office/powerpoint/2010/main" val="361357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Acquire To Retire (ATR)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a:t>ASSET ADDITIONS</a:t>
            </a:r>
          </a:p>
        </p:txBody>
      </p:sp>
    </p:spTree>
    <p:extLst>
      <p:ext uri="{BB962C8B-B14F-4D97-AF65-F5344CB8AC3E}">
        <p14:creationId xmlns:p14="http://schemas.microsoft.com/office/powerpoint/2010/main" val="198890275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75137961"/>
              </p:ext>
            </p:extLst>
          </p:nvPr>
        </p:nvGraphicFramePr>
        <p:xfrm>
          <a:off x="526648" y="1698770"/>
          <a:ext cx="8348006" cy="2575775"/>
        </p:xfrm>
        <a:graphic>
          <a:graphicData uri="http://schemas.openxmlformats.org/drawingml/2006/table">
            <a:tbl>
              <a:tblPr firstRow="1" bandRow="1">
                <a:tableStyleId>{5C22544A-7EE6-4342-B048-85BDC9FD1C3A}</a:tableStyleId>
              </a:tblPr>
              <a:tblGrid>
                <a:gridCol w="3339202">
                  <a:extLst>
                    <a:ext uri="{9D8B030D-6E8A-4147-A177-3AD203B41FA5}">
                      <a16:colId xmlns:a16="http://schemas.microsoft.com/office/drawing/2014/main" val="20000"/>
                    </a:ext>
                  </a:extLst>
                </a:gridCol>
                <a:gridCol w="5008804">
                  <a:extLst>
                    <a:ext uri="{9D8B030D-6E8A-4147-A177-3AD203B41FA5}">
                      <a16:colId xmlns:a16="http://schemas.microsoft.com/office/drawing/2014/main" val="20001"/>
                    </a:ext>
                  </a:extLst>
                </a:gridCol>
              </a:tblGrid>
              <a:tr h="515156">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200" b="1" u="none" strike="noStrike" kern="1200" cap="none" normalizeH="0" baseline="0">
                          <a:ln>
                            <a:noFill/>
                          </a:ln>
                          <a:solidFill>
                            <a:schemeClr val="tx1"/>
                          </a:solidFill>
                          <a:effectLst/>
                          <a:latin typeface="+mn-lt"/>
                          <a:ea typeface="+mn-ea"/>
                          <a:cs typeface="+mn-cs"/>
                        </a:rPr>
                        <a:t>Source</a:t>
                      </a: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1" u="none" strike="noStrike" cap="none" normalizeH="0" baseline="0">
                          <a:ln>
                            <a:noFill/>
                          </a:ln>
                          <a:solidFill>
                            <a:schemeClr val="tx1"/>
                          </a:solidFill>
                          <a:effectLst/>
                          <a:latin typeface="+mn-lt"/>
                        </a:rPr>
                        <a:t>Description</a:t>
                      </a:r>
                      <a:endParaRPr kumimoji="0" lang="en-US" sz="1200" b="1" i="0" u="none" strike="noStrike" cap="none" normalizeH="0" baseline="0">
                        <a:ln>
                          <a:noFill/>
                        </a:ln>
                        <a:solidFill>
                          <a:schemeClr val="tx1"/>
                        </a:solidFill>
                        <a:effectLst/>
                        <a:latin typeface="+mn-lt"/>
                      </a:endParaRPr>
                    </a:p>
                  </a:txBody>
                  <a:tcPr marT="91440" marB="9144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9296">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Manual</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Add asset directly in Fixed Asset module </a:t>
                      </a:r>
                      <a:r>
                        <a:rPr lang="en-US" sz="1200" kern="1200" baseline="0" dirty="0">
                          <a:solidFill>
                            <a:schemeClr val="dk1"/>
                          </a:solidFill>
                          <a:latin typeface="+mn-lt"/>
                          <a:ea typeface="+mn-ea"/>
                          <a:cs typeface="+mn-cs"/>
                        </a:rPr>
                        <a:t>using user interface.</a:t>
                      </a:r>
                      <a:endParaRPr lang="en-US" sz="1200" kern="1200" dirty="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42368473"/>
                  </a:ext>
                </a:extLst>
              </a:tr>
              <a:tr h="944450">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Spreadsheet (ADFDI)</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Add asset directly in Fixed Asset module </a:t>
                      </a:r>
                      <a:r>
                        <a:rPr lang="en-US" sz="1200" kern="1200" baseline="0" dirty="0">
                          <a:solidFill>
                            <a:schemeClr val="dk1"/>
                          </a:solidFill>
                          <a:latin typeface="+mn-lt"/>
                          <a:ea typeface="+mn-ea"/>
                          <a:cs typeface="+mn-cs"/>
                        </a:rPr>
                        <a:t>using spreadsheet upload.</a:t>
                      </a:r>
                      <a:endParaRPr lang="en-US" sz="1200" kern="1200" dirty="0">
                        <a:solidFill>
                          <a:schemeClr val="dk1"/>
                        </a:solidFill>
                        <a:latin typeface="+mn-lt"/>
                        <a:ea typeface="+mn-ea"/>
                        <a:cs typeface="+mn-cs"/>
                      </a:endParaRPr>
                    </a:p>
                    <a:p>
                      <a:pPr marL="0" marR="0" lvl="0" indent="0" algn="l"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When asset volume is high,</a:t>
                      </a:r>
                      <a:r>
                        <a:rPr lang="en-US" sz="1200" kern="1200" baseline="0" dirty="0">
                          <a:solidFill>
                            <a:schemeClr val="dk1"/>
                          </a:solidFill>
                          <a:latin typeface="+mn-lt"/>
                          <a:ea typeface="+mn-ea"/>
                          <a:cs typeface="+mn-cs"/>
                        </a:rPr>
                        <a:t> enter information in macro enabled Excel template and upload the data</a:t>
                      </a:r>
                      <a:endParaRPr lang="en-US" sz="1200" kern="1200" dirty="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67735585"/>
                  </a:ext>
                </a:extLst>
              </a:tr>
              <a:tr h="686873">
                <a:tc>
                  <a:txBody>
                    <a:bodyPr/>
                    <a:lstStyle/>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Account Payable (AP) and Projects</a:t>
                      </a:r>
                    </a:p>
                    <a:p>
                      <a:pPr marL="0" marR="0" lvl="0" indent="0" algn="ctr"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(Mass Additions)</a:t>
                      </a:r>
                    </a:p>
                  </a:txBody>
                  <a:tcPr marL="121920" marR="121920" marT="60960" marB="6096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51435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Create</a:t>
                      </a:r>
                      <a:r>
                        <a:rPr lang="en-US" sz="1200" kern="1200" baseline="0" dirty="0">
                          <a:solidFill>
                            <a:schemeClr val="dk1"/>
                          </a:solidFill>
                          <a:latin typeface="+mn-lt"/>
                          <a:ea typeface="+mn-ea"/>
                          <a:cs typeface="+mn-cs"/>
                        </a:rPr>
                        <a:t> asset through AP invoices using the asset clearing account distribution in AP invoice expense line</a:t>
                      </a:r>
                      <a:endParaRPr lang="en-US" sz="1200" kern="1200" dirty="0">
                        <a:solidFill>
                          <a:schemeClr val="dk1"/>
                        </a:solidFill>
                        <a:latin typeface="+mn-lt"/>
                        <a:ea typeface="+mn-ea"/>
                        <a:cs typeface="+mn-cs"/>
                      </a:endParaRPr>
                    </a:p>
                  </a:txBody>
                  <a:tcPr marL="121920" marR="121920" marT="60960" marB="6096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2960673"/>
                  </a:ext>
                </a:extLst>
              </a:tr>
            </a:tbl>
          </a:graphicData>
        </a:graphic>
      </p:graphicFrame>
      <p:sp>
        <p:nvSpPr>
          <p:cNvPr id="5" name="Text Placeholder 12">
            <a:extLst>
              <a:ext uri="{FF2B5EF4-FFF2-40B4-BE49-F238E27FC236}">
                <a16:creationId xmlns:a16="http://schemas.microsoft.com/office/drawing/2014/main" id="{3C25657C-19D4-4B93-B96C-DACEDD67D364}"/>
              </a:ext>
            </a:extLst>
          </p:cNvPr>
          <p:cNvSpPr txBox="1">
            <a:spLocks/>
          </p:cNvSpPr>
          <p:nvPr/>
        </p:nvSpPr>
        <p:spPr>
          <a:xfrm>
            <a:off x="501650" y="7551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noProof="0" dirty="0">
                <a:cs typeface="Calibri Light"/>
              </a:rPr>
              <a:t>Asset additions is the process of recording an asset that has been acquired in Oracle Cloud.</a:t>
            </a:r>
            <a:r>
              <a:rPr lang="en-US" dirty="0">
                <a:cs typeface="Calibri Light"/>
              </a:rPr>
              <a:t> A</a:t>
            </a:r>
            <a:r>
              <a:rPr lang="en-US" noProof="0" dirty="0" err="1">
                <a:cs typeface="Calibri Light"/>
              </a:rPr>
              <a:t>ssets</a:t>
            </a:r>
            <a:r>
              <a:rPr lang="en-US" noProof="0" dirty="0">
                <a:cs typeface="Calibri Light"/>
              </a:rPr>
              <a:t> can be added using the following methods:</a:t>
            </a:r>
            <a:endParaRPr lang="en-US" dirty="0">
              <a:cs typeface="Calibri Light"/>
            </a:endParaRPr>
          </a:p>
        </p:txBody>
      </p:sp>
      <p:sp>
        <p:nvSpPr>
          <p:cNvPr id="6" name="Title 9">
            <a:extLst>
              <a:ext uri="{FF2B5EF4-FFF2-40B4-BE49-F238E27FC236}">
                <a16:creationId xmlns:a16="http://schemas.microsoft.com/office/drawing/2014/main" id="{8EFD8275-551B-4DF5-A435-C98C676C2BE1}"/>
              </a:ext>
            </a:extLst>
          </p:cNvPr>
          <p:cNvSpPr txBox="1">
            <a:spLocks/>
          </p:cNvSpPr>
          <p:nvPr/>
        </p:nvSpPr>
        <p:spPr bwMode="gray">
          <a:xfrm>
            <a:off x="501650" y="317500"/>
            <a:ext cx="11188700" cy="334099"/>
          </a:xfrm>
          <a:prstGeom prst="rect">
            <a:avLst/>
          </a:prstGeom>
        </p:spPr>
        <p:txBody>
          <a:bodyPr vert="horz" lIns="0" tIns="0" rIns="0" bIns="0" rtlCol="0" anchor="ctr" anchorCtr="0">
            <a:normAutofit fontScale="85000" lnSpcReduction="20000"/>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dirty="0">
                <a:solidFill>
                  <a:schemeClr val="tx1"/>
                </a:solidFill>
                <a:cs typeface="Calibri Light"/>
              </a:rPr>
              <a:t>Asset Additions</a:t>
            </a:r>
          </a:p>
        </p:txBody>
      </p:sp>
      <p:sp>
        <p:nvSpPr>
          <p:cNvPr id="7" name="TextBox 6">
            <a:extLst>
              <a:ext uri="{FF2B5EF4-FFF2-40B4-BE49-F238E27FC236}">
                <a16:creationId xmlns:a16="http://schemas.microsoft.com/office/drawing/2014/main" id="{46F0DDBF-5614-42E0-94CE-E10923199E8C}"/>
              </a:ext>
            </a:extLst>
          </p:cNvPr>
          <p:cNvSpPr txBox="1"/>
          <p:nvPr/>
        </p:nvSpPr>
        <p:spPr>
          <a:xfrm>
            <a:off x="655837" y="4694884"/>
            <a:ext cx="8558925" cy="1338828"/>
          </a:xfrm>
          <a:prstGeom prst="rect">
            <a:avLst/>
          </a:prstGeom>
          <a:noFill/>
        </p:spPr>
        <p:txBody>
          <a:bodyPr wrap="square" lIns="0" tIns="0" rIns="0" bIns="0" rtlCol="0" anchor="t">
            <a:spAutoFit/>
          </a:bodyPr>
          <a:lstStyle/>
          <a:p>
            <a:pPr>
              <a:spcBef>
                <a:spcPts val="600"/>
              </a:spcBef>
              <a:buSzPct val="100000"/>
            </a:pPr>
            <a:endParaRPr lang="en-US" sz="1200" b="1" dirty="0">
              <a:solidFill>
                <a:srgbClr val="92D050"/>
              </a:solidFill>
              <a:cs typeface="Calibri"/>
            </a:endParaRPr>
          </a:p>
          <a:p>
            <a:pPr marL="285750" indent="-285750" algn="just">
              <a:spcBef>
                <a:spcPts val="600"/>
              </a:spcBef>
              <a:buSzPct val="100000"/>
              <a:buFont typeface="Arial" panose="020B0604020202020204" pitchFamily="34" charset="0"/>
              <a:buChar char="•"/>
            </a:pPr>
            <a:r>
              <a:rPr lang="en-US" sz="1200" dirty="0">
                <a:solidFill>
                  <a:srgbClr val="313131"/>
                </a:solidFill>
              </a:rPr>
              <a:t>Minimize data entry by integrating with upstream processes like Payables, Integrate it with fixed assets</a:t>
            </a:r>
            <a:endParaRPr lang="en-US" sz="1200" dirty="0">
              <a:solidFill>
                <a:srgbClr val="313131"/>
              </a:solidFill>
              <a:cs typeface="Calibri"/>
            </a:endParaRPr>
          </a:p>
          <a:p>
            <a:pPr marL="285750" indent="-285750" algn="just">
              <a:spcBef>
                <a:spcPts val="600"/>
              </a:spcBef>
              <a:buSzPct val="100000"/>
              <a:buFont typeface="Arial" panose="020B0604020202020204" pitchFamily="34" charset="0"/>
              <a:buChar char="•"/>
            </a:pPr>
            <a:r>
              <a:rPr kumimoji="0" lang="en-US" sz="1200" b="0" i="0" u="none" strike="noStrike" kern="1200" cap="none" normalizeH="0" baseline="0" dirty="0">
                <a:ln>
                  <a:noFill/>
                </a:ln>
                <a:effectLst/>
                <a:latin typeface="+mn-lt"/>
                <a:ea typeface="+mn-ea"/>
                <a:cs typeface="Lucida Sans" panose="020B0602040502020204" pitchFamily="34" charset="0"/>
                <a:sym typeface="Arial"/>
              </a:rPr>
              <a:t>Minimize prior period addition by processing all current period assets before closing FA books</a:t>
            </a:r>
            <a:endParaRPr lang="en-US" sz="1200" b="0" i="0" u="none" strike="noStrike" kern="1200" cap="none" normalizeH="0" baseline="0" dirty="0">
              <a:ln>
                <a:noFill/>
              </a:ln>
              <a:effectLst/>
              <a:latin typeface="+mn-lt"/>
              <a:cs typeface="Lucida Sans" panose="020B0602040502020204" pitchFamily="34" charset="0"/>
            </a:endParaRPr>
          </a:p>
          <a:p>
            <a:pPr marL="285750" indent="-285750" algn="just">
              <a:spcBef>
                <a:spcPts val="600"/>
              </a:spcBef>
              <a:buSzPct val="100000"/>
              <a:buFont typeface="Arial" panose="020B0604020202020204" pitchFamily="34" charset="0"/>
              <a:buChar char="•"/>
            </a:pPr>
            <a:r>
              <a:rPr lang="en-US" altLang="en-US" sz="1200" dirty="0"/>
              <a:t>Leading practice is to start the asset numbering in the new system from a number greater than the number of legacy assets. For example, if the legacy system has 9712 assets to be converted, the new sequence in Oracle can start 10000 giving a few buffer values as well.</a:t>
            </a:r>
            <a:endParaRPr lang="en-US" altLang="en-US" sz="1200" dirty="0">
              <a:cs typeface="Calibri"/>
            </a:endParaRPr>
          </a:p>
        </p:txBody>
      </p:sp>
      <p:sp>
        <p:nvSpPr>
          <p:cNvPr id="2" name="Rectangle 1">
            <a:extLst>
              <a:ext uri="{FF2B5EF4-FFF2-40B4-BE49-F238E27FC236}">
                <a16:creationId xmlns:a16="http://schemas.microsoft.com/office/drawing/2014/main" id="{D4D33B79-B49F-F810-6C69-FC4BEAAB5699}"/>
              </a:ext>
            </a:extLst>
          </p:cNvPr>
          <p:cNvSpPr/>
          <p:nvPr/>
        </p:nvSpPr>
        <p:spPr bwMode="gray">
          <a:xfrm>
            <a:off x="9465923" y="1790270"/>
            <a:ext cx="2224427" cy="227299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marL="171450" indent="-171450">
              <a:lnSpc>
                <a:spcPct val="106000"/>
              </a:lnSpc>
              <a:buFont typeface="Arial" panose="020B0604020202020204" pitchFamily="34" charset="0"/>
              <a:buChar char="•"/>
            </a:pPr>
            <a:endParaRPr lang="en-US" sz="1050" b="1" dirty="0">
              <a:solidFill>
                <a:srgbClr val="000000"/>
              </a:solidFill>
              <a:cs typeface="Calibri"/>
            </a:endParaRPr>
          </a:p>
          <a:p>
            <a:pPr marL="171450" indent="-171450">
              <a:lnSpc>
                <a:spcPct val="106000"/>
              </a:lnSpc>
              <a:buFont typeface="Arial" panose="020B0604020202020204" pitchFamily="34" charset="0"/>
              <a:buChar char="•"/>
            </a:pPr>
            <a:r>
              <a:rPr lang="en-US" sz="1050" b="1" dirty="0">
                <a:solidFill>
                  <a:srgbClr val="000000"/>
                </a:solidFill>
                <a:cs typeface="Calibri"/>
              </a:rPr>
              <a:t>What are the source systems of asset additions?</a:t>
            </a:r>
            <a:endParaRPr lang="en-US" b="1" dirty="0"/>
          </a:p>
          <a:p>
            <a:pPr marL="171450" indent="-171450">
              <a:lnSpc>
                <a:spcPct val="106000"/>
              </a:lnSpc>
              <a:buFont typeface="Arial" panose="020B0604020202020204" pitchFamily="34" charset="0"/>
              <a:buChar char="•"/>
            </a:pPr>
            <a:r>
              <a:rPr lang="en-US" sz="1050" b="1" dirty="0">
                <a:solidFill>
                  <a:srgbClr val="000000"/>
                </a:solidFill>
                <a:cs typeface="Calibri"/>
              </a:rPr>
              <a:t>What type of assets are being maintained: Leased, CIP etc.?</a:t>
            </a:r>
          </a:p>
          <a:p>
            <a:pPr marL="171450" indent="-171450">
              <a:lnSpc>
                <a:spcPct val="106000"/>
              </a:lnSpc>
              <a:buFont typeface="Arial" panose="020B0604020202020204" pitchFamily="34" charset="0"/>
              <a:buChar char="•"/>
            </a:pPr>
            <a:r>
              <a:rPr lang="en-US" sz="1050" b="1" dirty="0">
                <a:solidFill>
                  <a:srgbClr val="000000"/>
                </a:solidFill>
                <a:cs typeface="Calibri"/>
              </a:rPr>
              <a:t>Integrations with 3</a:t>
            </a:r>
            <a:r>
              <a:rPr lang="en-US" sz="1050" b="1" baseline="30000" dirty="0">
                <a:solidFill>
                  <a:srgbClr val="000000"/>
                </a:solidFill>
                <a:cs typeface="Calibri"/>
              </a:rPr>
              <a:t>rd</a:t>
            </a:r>
            <a:r>
              <a:rPr lang="en-US" sz="1050" b="1" dirty="0">
                <a:solidFill>
                  <a:srgbClr val="000000"/>
                </a:solidFill>
                <a:cs typeface="Calibri"/>
              </a:rPr>
              <a:t> party systems </a:t>
            </a:r>
          </a:p>
          <a:p>
            <a:pPr marL="171450" indent="-171450">
              <a:lnSpc>
                <a:spcPct val="106000"/>
              </a:lnSpc>
              <a:buFont typeface="Arial" panose="020B0604020202020204" pitchFamily="34" charset="0"/>
              <a:buChar char="•"/>
            </a:pPr>
            <a:r>
              <a:rPr lang="en-US" sz="1050" b="1" dirty="0">
                <a:solidFill>
                  <a:srgbClr val="000000"/>
                </a:solidFill>
                <a:cs typeface="Calibri"/>
              </a:rPr>
              <a:t>Current Volume of active assets</a:t>
            </a:r>
          </a:p>
          <a:p>
            <a:pPr>
              <a:lnSpc>
                <a:spcPct val="106000"/>
              </a:lnSpc>
            </a:pPr>
            <a:endParaRPr lang="en-US" sz="1050" b="1" dirty="0">
              <a:solidFill>
                <a:srgbClr val="000000"/>
              </a:solidFill>
              <a:cs typeface="Calibri"/>
            </a:endParaRPr>
          </a:p>
        </p:txBody>
      </p:sp>
      <p:sp>
        <p:nvSpPr>
          <p:cNvPr id="3" name="Rectangle 2">
            <a:extLst>
              <a:ext uri="{FF2B5EF4-FFF2-40B4-BE49-F238E27FC236}">
                <a16:creationId xmlns:a16="http://schemas.microsoft.com/office/drawing/2014/main" id="{B5C07C29-1D53-7FCB-9BC1-EA2AFD62A44C}"/>
              </a:ext>
            </a:extLst>
          </p:cNvPr>
          <p:cNvSpPr/>
          <p:nvPr/>
        </p:nvSpPr>
        <p:spPr bwMode="gray">
          <a:xfrm>
            <a:off x="9694417" y="1676291"/>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cxnSp>
        <p:nvCxnSpPr>
          <p:cNvPr id="9" name="Straight Arrow Connector 8">
            <a:extLst>
              <a:ext uri="{FF2B5EF4-FFF2-40B4-BE49-F238E27FC236}">
                <a16:creationId xmlns:a16="http://schemas.microsoft.com/office/drawing/2014/main" id="{387D8BBD-EF0D-1470-47B4-B68835D67995}"/>
              </a:ext>
            </a:extLst>
          </p:cNvPr>
          <p:cNvCxnSpPr/>
          <p:nvPr/>
        </p:nvCxnSpPr>
        <p:spPr>
          <a:xfrm>
            <a:off x="1679195" y="4694884"/>
            <a:ext cx="6042912" cy="6847"/>
          </a:xfrm>
          <a:prstGeom prst="straightConnector1">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700283B-952F-8927-8295-4525E3168D66}"/>
              </a:ext>
            </a:extLst>
          </p:cNvPr>
          <p:cNvSpPr/>
          <p:nvPr/>
        </p:nvSpPr>
        <p:spPr bwMode="gray">
          <a:xfrm>
            <a:off x="4056612" y="4587003"/>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Leading Practices</a:t>
            </a:r>
            <a:endParaRPr lang="en-US">
              <a:solidFill>
                <a:schemeClr val="bg1"/>
              </a:solidFill>
            </a:endParaRPr>
          </a:p>
        </p:txBody>
      </p:sp>
    </p:spTree>
    <p:extLst>
      <p:ext uri="{BB962C8B-B14F-4D97-AF65-F5344CB8AC3E}">
        <p14:creationId xmlns:p14="http://schemas.microsoft.com/office/powerpoint/2010/main" val="3402747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4DF266-8389-4190-B6F3-D76F2BC6720B}"/>
              </a:ext>
            </a:extLst>
          </p:cNvPr>
          <p:cNvSpPr txBox="1"/>
          <p:nvPr/>
        </p:nvSpPr>
        <p:spPr>
          <a:xfrm>
            <a:off x="506775" y="231355"/>
            <a:ext cx="5737908" cy="507831"/>
          </a:xfrm>
          <a:prstGeom prst="rect">
            <a:avLst/>
          </a:prstGeom>
          <a:noFill/>
        </p:spPr>
        <p:txBody>
          <a:bodyPr wrap="square" rtlCol="0">
            <a:spAutoFit/>
          </a:bodyPr>
          <a:lstStyle/>
          <a:p>
            <a:r>
              <a:rPr lang="en-US" sz="2700" b="1" dirty="0">
                <a:latin typeface="Arial"/>
                <a:cs typeface="Calibri Light"/>
              </a:rPr>
              <a:t>Assets Additions - Cont.  </a:t>
            </a:r>
          </a:p>
        </p:txBody>
      </p:sp>
      <p:sp>
        <p:nvSpPr>
          <p:cNvPr id="24" name="TextBox 23">
            <a:extLst>
              <a:ext uri="{FF2B5EF4-FFF2-40B4-BE49-F238E27FC236}">
                <a16:creationId xmlns:a16="http://schemas.microsoft.com/office/drawing/2014/main" id="{50598442-94D4-4E17-8BB3-822AB1E06B5A}"/>
              </a:ext>
            </a:extLst>
          </p:cNvPr>
          <p:cNvSpPr txBox="1"/>
          <p:nvPr/>
        </p:nvSpPr>
        <p:spPr>
          <a:xfrm>
            <a:off x="749146" y="1101688"/>
            <a:ext cx="1894901" cy="369332"/>
          </a:xfrm>
          <a:prstGeom prst="rect">
            <a:avLst/>
          </a:prstGeom>
          <a:solidFill>
            <a:schemeClr val="accent1">
              <a:lumMod val="75000"/>
            </a:schemeClr>
          </a:solidFill>
          <a:scene3d>
            <a:camera prst="orthographicFront"/>
            <a:lightRig rig="threePt" dir="t"/>
          </a:scene3d>
          <a:sp3d>
            <a:bevelT/>
          </a:sp3d>
        </p:spPr>
        <p:txBody>
          <a:bodyPr wrap="square" rtlCol="0">
            <a:spAutoFit/>
          </a:bodyPr>
          <a:lstStyle/>
          <a:p>
            <a:r>
              <a:rPr lang="en-US" b="1" dirty="0">
                <a:solidFill>
                  <a:schemeClr val="bg1"/>
                </a:solidFill>
              </a:rPr>
              <a:t>Manual Additions</a:t>
            </a:r>
          </a:p>
        </p:txBody>
      </p:sp>
      <p:sp>
        <p:nvSpPr>
          <p:cNvPr id="25" name="Rectangle 24">
            <a:extLst>
              <a:ext uri="{FF2B5EF4-FFF2-40B4-BE49-F238E27FC236}">
                <a16:creationId xmlns:a16="http://schemas.microsoft.com/office/drawing/2014/main" id="{CB2B41A7-D03B-44E0-9AED-EC43215A8969}"/>
              </a:ext>
            </a:extLst>
          </p:cNvPr>
          <p:cNvSpPr/>
          <p:nvPr/>
        </p:nvSpPr>
        <p:spPr>
          <a:xfrm>
            <a:off x="756991" y="1541135"/>
            <a:ext cx="1887055" cy="369332"/>
          </a:xfrm>
          <a:prstGeom prst="rect">
            <a:avLst/>
          </a:prstGeom>
          <a:solidFill>
            <a:schemeClr val="accent4">
              <a:lumMod val="20000"/>
              <a:lumOff val="80000"/>
            </a:schemeClr>
          </a:solidFill>
          <a:scene3d>
            <a:camera prst="orthographicFront"/>
            <a:lightRig rig="threePt" dir="t"/>
          </a:scene3d>
          <a:sp3d>
            <a:bevelT/>
          </a:sp3d>
        </p:spPr>
        <p:txBody>
          <a:bodyPr wrap="square">
            <a:spAutoFit/>
          </a:bodyPr>
          <a:lstStyle/>
          <a:p>
            <a:r>
              <a:rPr lang="en-US" b="1" dirty="0"/>
              <a:t>Quick Additions</a:t>
            </a:r>
          </a:p>
        </p:txBody>
      </p:sp>
      <p:sp>
        <p:nvSpPr>
          <p:cNvPr id="27" name="TextBox 26">
            <a:extLst>
              <a:ext uri="{FF2B5EF4-FFF2-40B4-BE49-F238E27FC236}">
                <a16:creationId xmlns:a16="http://schemas.microsoft.com/office/drawing/2014/main" id="{D7FC5C9C-75F6-4B52-B924-DD77F1689277}"/>
              </a:ext>
            </a:extLst>
          </p:cNvPr>
          <p:cNvSpPr txBox="1"/>
          <p:nvPr/>
        </p:nvSpPr>
        <p:spPr>
          <a:xfrm>
            <a:off x="9237644" y="1899450"/>
            <a:ext cx="1206350" cy="369332"/>
          </a:xfrm>
          <a:prstGeom prst="rect">
            <a:avLst/>
          </a:prstGeom>
          <a:solidFill>
            <a:srgbClr val="FFC000"/>
          </a:solidFill>
          <a:scene3d>
            <a:camera prst="orthographicFront"/>
            <a:lightRig rig="threePt" dir="t"/>
          </a:scene3d>
          <a:sp3d>
            <a:bevelT/>
          </a:sp3d>
        </p:spPr>
        <p:txBody>
          <a:bodyPr wrap="square" rtlCol="0">
            <a:spAutoFit/>
          </a:bodyPr>
          <a:lstStyle/>
          <a:p>
            <a:r>
              <a:rPr lang="en-US" b="1" dirty="0"/>
              <a:t>Web ADI</a:t>
            </a:r>
          </a:p>
        </p:txBody>
      </p:sp>
      <p:sp>
        <p:nvSpPr>
          <p:cNvPr id="28" name="TextBox 27">
            <a:extLst>
              <a:ext uri="{FF2B5EF4-FFF2-40B4-BE49-F238E27FC236}">
                <a16:creationId xmlns:a16="http://schemas.microsoft.com/office/drawing/2014/main" id="{CFCFAED5-D918-4794-A157-CCC932756C14}"/>
              </a:ext>
            </a:extLst>
          </p:cNvPr>
          <p:cNvSpPr txBox="1"/>
          <p:nvPr/>
        </p:nvSpPr>
        <p:spPr>
          <a:xfrm>
            <a:off x="4977786" y="1910467"/>
            <a:ext cx="1751683" cy="369332"/>
          </a:xfrm>
          <a:prstGeom prst="rect">
            <a:avLst/>
          </a:prstGeom>
          <a:solidFill>
            <a:schemeClr val="accent5">
              <a:lumMod val="20000"/>
              <a:lumOff val="80000"/>
            </a:schemeClr>
          </a:solidFill>
          <a:scene3d>
            <a:camera prst="orthographicFront"/>
            <a:lightRig rig="threePt" dir="t"/>
          </a:scene3d>
          <a:sp3d>
            <a:bevelT/>
          </a:sp3d>
        </p:spPr>
        <p:txBody>
          <a:bodyPr wrap="square" rtlCol="0">
            <a:spAutoFit/>
          </a:bodyPr>
          <a:lstStyle/>
          <a:p>
            <a:r>
              <a:rPr lang="en-US" b="1" dirty="0">
                <a:solidFill>
                  <a:srgbClr val="002060"/>
                </a:solidFill>
              </a:rPr>
              <a:t>Oracle Projects</a:t>
            </a:r>
          </a:p>
        </p:txBody>
      </p:sp>
      <p:sp>
        <p:nvSpPr>
          <p:cNvPr id="29" name="TextBox 28">
            <a:extLst>
              <a:ext uri="{FF2B5EF4-FFF2-40B4-BE49-F238E27FC236}">
                <a16:creationId xmlns:a16="http://schemas.microsoft.com/office/drawing/2014/main" id="{AFEADDE2-9A89-4CBE-8C65-0B8468B80919}"/>
              </a:ext>
            </a:extLst>
          </p:cNvPr>
          <p:cNvSpPr txBox="1"/>
          <p:nvPr/>
        </p:nvSpPr>
        <p:spPr>
          <a:xfrm>
            <a:off x="2974553" y="1945446"/>
            <a:ext cx="1751683" cy="369332"/>
          </a:xfrm>
          <a:prstGeom prst="rect">
            <a:avLst/>
          </a:prstGeom>
          <a:solidFill>
            <a:schemeClr val="tx2">
              <a:lumMod val="20000"/>
              <a:lumOff val="80000"/>
            </a:schemeClr>
          </a:solidFill>
          <a:scene3d>
            <a:camera prst="orthographicFront"/>
            <a:lightRig rig="threePt" dir="t"/>
          </a:scene3d>
          <a:sp3d>
            <a:bevelT/>
          </a:sp3d>
        </p:spPr>
        <p:txBody>
          <a:bodyPr wrap="square" rtlCol="0">
            <a:spAutoFit/>
          </a:bodyPr>
          <a:lstStyle/>
          <a:p>
            <a:r>
              <a:rPr lang="en-US" b="1" dirty="0"/>
              <a:t>Oracle Payables</a:t>
            </a:r>
          </a:p>
        </p:txBody>
      </p:sp>
      <p:sp>
        <p:nvSpPr>
          <p:cNvPr id="30" name="TextBox 29">
            <a:extLst>
              <a:ext uri="{FF2B5EF4-FFF2-40B4-BE49-F238E27FC236}">
                <a16:creationId xmlns:a16="http://schemas.microsoft.com/office/drawing/2014/main" id="{BE6990C8-CCA5-436E-BDAA-33CAF38D4151}"/>
              </a:ext>
            </a:extLst>
          </p:cNvPr>
          <p:cNvSpPr txBox="1"/>
          <p:nvPr/>
        </p:nvSpPr>
        <p:spPr>
          <a:xfrm>
            <a:off x="6981019" y="1910467"/>
            <a:ext cx="1751683" cy="369332"/>
          </a:xfrm>
          <a:prstGeom prst="rect">
            <a:avLst/>
          </a:prstGeom>
          <a:solidFill>
            <a:schemeClr val="accent1">
              <a:lumMod val="40000"/>
              <a:lumOff val="60000"/>
            </a:schemeClr>
          </a:solidFill>
          <a:scene3d>
            <a:camera prst="orthographicFront"/>
            <a:lightRig rig="threePt" dir="t"/>
          </a:scene3d>
          <a:sp3d>
            <a:bevelT/>
          </a:sp3d>
        </p:spPr>
        <p:txBody>
          <a:bodyPr wrap="square" rtlCol="0">
            <a:spAutoFit/>
          </a:bodyPr>
          <a:lstStyle/>
          <a:p>
            <a:r>
              <a:rPr lang="en-US" b="1" dirty="0">
                <a:solidFill>
                  <a:schemeClr val="accent2">
                    <a:lumMod val="75000"/>
                  </a:schemeClr>
                </a:solidFill>
              </a:rPr>
              <a:t>Legacy Systems</a:t>
            </a:r>
          </a:p>
        </p:txBody>
      </p:sp>
      <p:cxnSp>
        <p:nvCxnSpPr>
          <p:cNvPr id="34" name="Straight Arrow Connector 33">
            <a:extLst>
              <a:ext uri="{FF2B5EF4-FFF2-40B4-BE49-F238E27FC236}">
                <a16:creationId xmlns:a16="http://schemas.microsoft.com/office/drawing/2014/main" id="{362AEADA-5656-42D9-B024-1EFB07B87CC6}"/>
              </a:ext>
            </a:extLst>
          </p:cNvPr>
          <p:cNvCxnSpPr/>
          <p:nvPr/>
        </p:nvCxnSpPr>
        <p:spPr>
          <a:xfrm>
            <a:off x="3944039" y="3283027"/>
            <a:ext cx="214828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5" name="Straight Arrow Connector 34">
            <a:extLst>
              <a:ext uri="{FF2B5EF4-FFF2-40B4-BE49-F238E27FC236}">
                <a16:creationId xmlns:a16="http://schemas.microsoft.com/office/drawing/2014/main" id="{50838D5C-72BC-46ED-933C-9BA31C276F15}"/>
              </a:ext>
            </a:extLst>
          </p:cNvPr>
          <p:cNvCxnSpPr>
            <a:cxnSpLocks/>
          </p:cNvCxnSpPr>
          <p:nvPr/>
        </p:nvCxnSpPr>
        <p:spPr>
          <a:xfrm flipH="1">
            <a:off x="7436387" y="3283027"/>
            <a:ext cx="236862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7" name="Straight Arrow Connector 36">
            <a:extLst>
              <a:ext uri="{FF2B5EF4-FFF2-40B4-BE49-F238E27FC236}">
                <a16:creationId xmlns:a16="http://schemas.microsoft.com/office/drawing/2014/main" id="{30D74D89-5A20-48B0-B87C-70E023DCA686}"/>
              </a:ext>
            </a:extLst>
          </p:cNvPr>
          <p:cNvCxnSpPr>
            <a:cxnSpLocks/>
          </p:cNvCxnSpPr>
          <p:nvPr/>
        </p:nvCxnSpPr>
        <p:spPr>
          <a:xfrm flipH="1">
            <a:off x="7634691" y="2939668"/>
            <a:ext cx="451690"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9" name="Straight Arrow Connector 38">
            <a:extLst>
              <a:ext uri="{FF2B5EF4-FFF2-40B4-BE49-F238E27FC236}">
                <a16:creationId xmlns:a16="http://schemas.microsoft.com/office/drawing/2014/main" id="{21E1852F-C59E-4D90-B51F-CA92F30009DD}"/>
              </a:ext>
            </a:extLst>
          </p:cNvPr>
          <p:cNvCxnSpPr>
            <a:cxnSpLocks/>
          </p:cNvCxnSpPr>
          <p:nvPr/>
        </p:nvCxnSpPr>
        <p:spPr>
          <a:xfrm>
            <a:off x="5618602" y="2939668"/>
            <a:ext cx="473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Straight Connector 43">
            <a:extLst>
              <a:ext uri="{FF2B5EF4-FFF2-40B4-BE49-F238E27FC236}">
                <a16:creationId xmlns:a16="http://schemas.microsoft.com/office/drawing/2014/main" id="{99C250A1-BC45-49E6-A0AF-367F31967D43}"/>
              </a:ext>
            </a:extLst>
          </p:cNvPr>
          <p:cNvCxnSpPr>
            <a:cxnSpLocks/>
          </p:cNvCxnSpPr>
          <p:nvPr/>
        </p:nvCxnSpPr>
        <p:spPr>
          <a:xfrm>
            <a:off x="9805013" y="2268782"/>
            <a:ext cx="0" cy="1014245"/>
          </a:xfrm>
          <a:prstGeom prst="line">
            <a:avLst/>
          </a:prstGeom>
        </p:spPr>
        <p:style>
          <a:lnRef idx="3">
            <a:schemeClr val="accent4"/>
          </a:lnRef>
          <a:fillRef idx="0">
            <a:schemeClr val="accent4"/>
          </a:fillRef>
          <a:effectRef idx="2">
            <a:schemeClr val="accent4"/>
          </a:effectRef>
          <a:fontRef idx="minor">
            <a:schemeClr val="tx1"/>
          </a:fontRef>
        </p:style>
      </p:cxnSp>
      <p:cxnSp>
        <p:nvCxnSpPr>
          <p:cNvPr id="45" name="Straight Connector 44">
            <a:extLst>
              <a:ext uri="{FF2B5EF4-FFF2-40B4-BE49-F238E27FC236}">
                <a16:creationId xmlns:a16="http://schemas.microsoft.com/office/drawing/2014/main" id="{B9592346-4FA7-476B-A4AB-8A18FD336E7F}"/>
              </a:ext>
            </a:extLst>
          </p:cNvPr>
          <p:cNvCxnSpPr>
            <a:cxnSpLocks/>
          </p:cNvCxnSpPr>
          <p:nvPr/>
        </p:nvCxnSpPr>
        <p:spPr>
          <a:xfrm>
            <a:off x="8086381" y="2279799"/>
            <a:ext cx="0" cy="659869"/>
          </a:xfrm>
          <a:prstGeom prst="line">
            <a:avLst/>
          </a:prstGeom>
        </p:spPr>
        <p:style>
          <a:lnRef idx="3">
            <a:schemeClr val="accent4"/>
          </a:lnRef>
          <a:fillRef idx="0">
            <a:schemeClr val="accent4"/>
          </a:fillRef>
          <a:effectRef idx="2">
            <a:schemeClr val="accent4"/>
          </a:effectRef>
          <a:fontRef idx="minor">
            <a:schemeClr val="tx1"/>
          </a:fontRef>
        </p:style>
      </p:cxnSp>
      <p:cxnSp>
        <p:nvCxnSpPr>
          <p:cNvPr id="47" name="Straight Connector 46">
            <a:extLst>
              <a:ext uri="{FF2B5EF4-FFF2-40B4-BE49-F238E27FC236}">
                <a16:creationId xmlns:a16="http://schemas.microsoft.com/office/drawing/2014/main" id="{D73916F5-5991-4B8B-ABA6-31A20780EE59}"/>
              </a:ext>
            </a:extLst>
          </p:cNvPr>
          <p:cNvCxnSpPr>
            <a:cxnSpLocks/>
          </p:cNvCxnSpPr>
          <p:nvPr/>
        </p:nvCxnSpPr>
        <p:spPr>
          <a:xfrm>
            <a:off x="5605749" y="2289324"/>
            <a:ext cx="0" cy="659869"/>
          </a:xfrm>
          <a:prstGeom prst="line">
            <a:avLst/>
          </a:prstGeom>
        </p:spPr>
        <p:style>
          <a:lnRef idx="3">
            <a:schemeClr val="accent4"/>
          </a:lnRef>
          <a:fillRef idx="0">
            <a:schemeClr val="accent4"/>
          </a:fillRef>
          <a:effectRef idx="2">
            <a:schemeClr val="accent4"/>
          </a:effectRef>
          <a:fontRef idx="minor">
            <a:schemeClr val="tx1"/>
          </a:fontRef>
        </p:style>
      </p:cxnSp>
      <p:cxnSp>
        <p:nvCxnSpPr>
          <p:cNvPr id="48" name="Straight Connector 47">
            <a:extLst>
              <a:ext uri="{FF2B5EF4-FFF2-40B4-BE49-F238E27FC236}">
                <a16:creationId xmlns:a16="http://schemas.microsoft.com/office/drawing/2014/main" id="{004A8DC5-7925-4E02-9EBE-B693C9B6821D}"/>
              </a:ext>
            </a:extLst>
          </p:cNvPr>
          <p:cNvCxnSpPr>
            <a:cxnSpLocks/>
          </p:cNvCxnSpPr>
          <p:nvPr/>
        </p:nvCxnSpPr>
        <p:spPr>
          <a:xfrm>
            <a:off x="3944039" y="2314778"/>
            <a:ext cx="0" cy="968248"/>
          </a:xfrm>
          <a:prstGeom prst="line">
            <a:avLst/>
          </a:prstGeom>
        </p:spPr>
        <p:style>
          <a:lnRef idx="3">
            <a:schemeClr val="accent4"/>
          </a:lnRef>
          <a:fillRef idx="0">
            <a:schemeClr val="accent4"/>
          </a:fillRef>
          <a:effectRef idx="2">
            <a:schemeClr val="accent4"/>
          </a:effectRef>
          <a:fontRef idx="minor">
            <a:schemeClr val="tx1"/>
          </a:fontRef>
        </p:style>
      </p:cxnSp>
      <p:cxnSp>
        <p:nvCxnSpPr>
          <p:cNvPr id="49" name="Straight Connector 48">
            <a:extLst>
              <a:ext uri="{FF2B5EF4-FFF2-40B4-BE49-F238E27FC236}">
                <a16:creationId xmlns:a16="http://schemas.microsoft.com/office/drawing/2014/main" id="{375B9AEE-05F0-461B-AA73-30E4CC8305DA}"/>
              </a:ext>
            </a:extLst>
          </p:cNvPr>
          <p:cNvCxnSpPr>
            <a:cxnSpLocks/>
          </p:cNvCxnSpPr>
          <p:nvPr/>
        </p:nvCxnSpPr>
        <p:spPr>
          <a:xfrm>
            <a:off x="1672727" y="1977526"/>
            <a:ext cx="0" cy="2098721"/>
          </a:xfrm>
          <a:prstGeom prst="line">
            <a:avLst/>
          </a:prstGeom>
        </p:spPr>
        <p:style>
          <a:lnRef idx="3">
            <a:schemeClr val="accent4"/>
          </a:lnRef>
          <a:fillRef idx="0">
            <a:schemeClr val="accent4"/>
          </a:fillRef>
          <a:effectRef idx="2">
            <a:schemeClr val="accent4"/>
          </a:effectRef>
          <a:fontRef idx="minor">
            <a:schemeClr val="tx1"/>
          </a:fontRef>
        </p:style>
      </p:cxnSp>
      <p:pic>
        <p:nvPicPr>
          <p:cNvPr id="52" name="Graphic 51" descr="Books">
            <a:extLst>
              <a:ext uri="{FF2B5EF4-FFF2-40B4-BE49-F238E27FC236}">
                <a16:creationId xmlns:a16="http://schemas.microsoft.com/office/drawing/2014/main" id="{677A644D-A39D-421D-8BAF-3EA11D379C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86846" y="3622716"/>
            <a:ext cx="1019062" cy="901669"/>
          </a:xfrm>
          <a:prstGeom prst="rect">
            <a:avLst/>
          </a:prstGeom>
        </p:spPr>
      </p:pic>
      <p:cxnSp>
        <p:nvCxnSpPr>
          <p:cNvPr id="55" name="Straight Arrow Connector 54">
            <a:extLst>
              <a:ext uri="{FF2B5EF4-FFF2-40B4-BE49-F238E27FC236}">
                <a16:creationId xmlns:a16="http://schemas.microsoft.com/office/drawing/2014/main" id="{878D9D6C-D248-4ABF-ABFB-E34550EF1439}"/>
              </a:ext>
            </a:extLst>
          </p:cNvPr>
          <p:cNvCxnSpPr>
            <a:cxnSpLocks/>
          </p:cNvCxnSpPr>
          <p:nvPr/>
        </p:nvCxnSpPr>
        <p:spPr>
          <a:xfrm>
            <a:off x="1672727" y="4076247"/>
            <a:ext cx="473723"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58" name="Straight Arrow Connector 57">
            <a:extLst>
              <a:ext uri="{FF2B5EF4-FFF2-40B4-BE49-F238E27FC236}">
                <a16:creationId xmlns:a16="http://schemas.microsoft.com/office/drawing/2014/main" id="{B1025883-F38C-4D98-A9B9-D8D85F1FA80C}"/>
              </a:ext>
            </a:extLst>
          </p:cNvPr>
          <p:cNvCxnSpPr>
            <a:cxnSpLocks/>
          </p:cNvCxnSpPr>
          <p:nvPr/>
        </p:nvCxnSpPr>
        <p:spPr>
          <a:xfrm flipH="1">
            <a:off x="3226107" y="4128636"/>
            <a:ext cx="3526309"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60" name="Straight Connector 59">
            <a:extLst>
              <a:ext uri="{FF2B5EF4-FFF2-40B4-BE49-F238E27FC236}">
                <a16:creationId xmlns:a16="http://schemas.microsoft.com/office/drawing/2014/main" id="{89D35B9A-9D3D-4DD5-BD1A-269918F4F4E8}"/>
              </a:ext>
            </a:extLst>
          </p:cNvPr>
          <p:cNvCxnSpPr>
            <a:cxnSpLocks/>
          </p:cNvCxnSpPr>
          <p:nvPr/>
        </p:nvCxnSpPr>
        <p:spPr>
          <a:xfrm>
            <a:off x="6752416" y="3820332"/>
            <a:ext cx="0" cy="308304"/>
          </a:xfrm>
          <a:prstGeom prst="line">
            <a:avLst/>
          </a:prstGeom>
        </p:spPr>
        <p:style>
          <a:lnRef idx="3">
            <a:schemeClr val="accent4"/>
          </a:lnRef>
          <a:fillRef idx="0">
            <a:schemeClr val="accent4"/>
          </a:fillRef>
          <a:effectRef idx="2">
            <a:schemeClr val="accent4"/>
          </a:effectRef>
          <a:fontRef idx="minor">
            <a:schemeClr val="tx1"/>
          </a:fontRef>
        </p:style>
      </p:cxnSp>
      <p:sp>
        <p:nvSpPr>
          <p:cNvPr id="62" name="TextBox 61">
            <a:extLst>
              <a:ext uri="{FF2B5EF4-FFF2-40B4-BE49-F238E27FC236}">
                <a16:creationId xmlns:a16="http://schemas.microsoft.com/office/drawing/2014/main" id="{1FEF9046-33F2-499C-9BC7-86FBF79999AA}"/>
              </a:ext>
            </a:extLst>
          </p:cNvPr>
          <p:cNvSpPr txBox="1"/>
          <p:nvPr/>
        </p:nvSpPr>
        <p:spPr>
          <a:xfrm>
            <a:off x="2005067" y="4455426"/>
            <a:ext cx="1338552" cy="369306"/>
          </a:xfrm>
          <a:prstGeom prst="rect">
            <a:avLst/>
          </a:prstGeom>
          <a:solidFill>
            <a:schemeClr val="tx1">
              <a:lumMod val="65000"/>
              <a:lumOff val="35000"/>
            </a:schemeClr>
          </a:solidFill>
          <a:scene3d>
            <a:camera prst="orthographicFront"/>
            <a:lightRig rig="threePt" dir="t"/>
          </a:scene3d>
          <a:sp3d>
            <a:bevelT/>
          </a:sp3d>
        </p:spPr>
        <p:txBody>
          <a:bodyPr wrap="square" rtlCol="0">
            <a:spAutoFit/>
          </a:bodyPr>
          <a:lstStyle/>
          <a:p>
            <a:r>
              <a:rPr lang="en-US" b="1" dirty="0">
                <a:solidFill>
                  <a:schemeClr val="bg1"/>
                </a:solidFill>
              </a:rPr>
              <a:t>Asset Books</a:t>
            </a:r>
          </a:p>
        </p:txBody>
      </p:sp>
      <p:sp>
        <p:nvSpPr>
          <p:cNvPr id="65" name="TextBox 64">
            <a:extLst>
              <a:ext uri="{FF2B5EF4-FFF2-40B4-BE49-F238E27FC236}">
                <a16:creationId xmlns:a16="http://schemas.microsoft.com/office/drawing/2014/main" id="{99C4B651-1CAB-4CAF-8622-9C84981E5400}"/>
              </a:ext>
            </a:extLst>
          </p:cNvPr>
          <p:cNvSpPr txBox="1"/>
          <p:nvPr/>
        </p:nvSpPr>
        <p:spPr>
          <a:xfrm>
            <a:off x="5155890" y="3441720"/>
            <a:ext cx="3576805" cy="369332"/>
          </a:xfrm>
          <a:prstGeom prst="rect">
            <a:avLst/>
          </a:prstGeom>
          <a:solidFill>
            <a:srgbClr val="0053A1"/>
          </a:solidFill>
          <a:scene3d>
            <a:camera prst="orthographicFront"/>
            <a:lightRig rig="threePt" dir="t"/>
          </a:scene3d>
          <a:sp3d>
            <a:bevelT/>
          </a:sp3d>
        </p:spPr>
        <p:txBody>
          <a:bodyPr wrap="square" rtlCol="0">
            <a:spAutoFit/>
          </a:bodyPr>
          <a:lstStyle/>
          <a:p>
            <a:r>
              <a:rPr lang="en-US" b="1" dirty="0">
                <a:solidFill>
                  <a:schemeClr val="bg1"/>
                </a:solidFill>
              </a:rPr>
              <a:t>Base Tables (FA_MASS_ADDITIONS)</a:t>
            </a:r>
          </a:p>
        </p:txBody>
      </p:sp>
      <p:pic>
        <p:nvPicPr>
          <p:cNvPr id="69" name="Graphic 68" descr="Puzzle pieces">
            <a:extLst>
              <a:ext uri="{FF2B5EF4-FFF2-40B4-BE49-F238E27FC236}">
                <a16:creationId xmlns:a16="http://schemas.microsoft.com/office/drawing/2014/main" id="{7756786A-484F-4033-B9BF-2D915F1F36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11707" y="5141486"/>
            <a:ext cx="1053946" cy="1053946"/>
          </a:xfrm>
          <a:prstGeom prst="rect">
            <a:avLst/>
          </a:prstGeom>
        </p:spPr>
      </p:pic>
      <p:cxnSp>
        <p:nvCxnSpPr>
          <p:cNvPr id="70" name="Straight Arrow Connector 69">
            <a:extLst>
              <a:ext uri="{FF2B5EF4-FFF2-40B4-BE49-F238E27FC236}">
                <a16:creationId xmlns:a16="http://schemas.microsoft.com/office/drawing/2014/main" id="{54BADBB7-1DC5-4DAF-89FE-4235B2F30C2E}"/>
              </a:ext>
            </a:extLst>
          </p:cNvPr>
          <p:cNvCxnSpPr>
            <a:cxnSpLocks/>
          </p:cNvCxnSpPr>
          <p:nvPr/>
        </p:nvCxnSpPr>
        <p:spPr>
          <a:xfrm>
            <a:off x="3310568" y="5759988"/>
            <a:ext cx="2434725"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pic>
        <p:nvPicPr>
          <p:cNvPr id="72" name="Graphic 71" descr="Popcorn">
            <a:extLst>
              <a:ext uri="{FF2B5EF4-FFF2-40B4-BE49-F238E27FC236}">
                <a16:creationId xmlns:a16="http://schemas.microsoft.com/office/drawing/2014/main" id="{8B8076E8-8217-40E5-BD4E-B0561D4F86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45293" y="5345749"/>
            <a:ext cx="1140241" cy="1053946"/>
          </a:xfrm>
          <a:prstGeom prst="rect">
            <a:avLst/>
          </a:prstGeom>
        </p:spPr>
      </p:pic>
      <p:pic>
        <p:nvPicPr>
          <p:cNvPr id="74" name="Graphic 73" descr="Computer">
            <a:extLst>
              <a:ext uri="{FF2B5EF4-FFF2-40B4-BE49-F238E27FC236}">
                <a16:creationId xmlns:a16="http://schemas.microsoft.com/office/drawing/2014/main" id="{7AD9EB24-AFD9-4ADD-A350-1115402F992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58213" y="4389566"/>
            <a:ext cx="914400" cy="914400"/>
          </a:xfrm>
          <a:prstGeom prst="rect">
            <a:avLst/>
          </a:prstGeom>
        </p:spPr>
      </p:pic>
      <p:sp>
        <p:nvSpPr>
          <p:cNvPr id="75" name="Arrow: Down 74">
            <a:extLst>
              <a:ext uri="{FF2B5EF4-FFF2-40B4-BE49-F238E27FC236}">
                <a16:creationId xmlns:a16="http://schemas.microsoft.com/office/drawing/2014/main" id="{59751358-70BA-4556-B4B7-3C998FCF055C}"/>
              </a:ext>
            </a:extLst>
          </p:cNvPr>
          <p:cNvSpPr/>
          <p:nvPr/>
        </p:nvSpPr>
        <p:spPr>
          <a:xfrm>
            <a:off x="6147408" y="5174537"/>
            <a:ext cx="319491" cy="274889"/>
          </a:xfrm>
          <a:prstGeom prst="downArrow">
            <a:avLst/>
          </a:prstGeom>
          <a:solidFill>
            <a:srgbClr val="C000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0EB2065E-E19A-41E9-A9C2-B247921B8F30}"/>
              </a:ext>
            </a:extLst>
          </p:cNvPr>
          <p:cNvCxnSpPr>
            <a:cxnSpLocks/>
          </p:cNvCxnSpPr>
          <p:nvPr/>
        </p:nvCxnSpPr>
        <p:spPr>
          <a:xfrm>
            <a:off x="2644046" y="4846766"/>
            <a:ext cx="0" cy="54305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81" name="TextBox 80">
            <a:extLst>
              <a:ext uri="{FF2B5EF4-FFF2-40B4-BE49-F238E27FC236}">
                <a16:creationId xmlns:a16="http://schemas.microsoft.com/office/drawing/2014/main" id="{3C1B5C39-6161-433A-A484-700DDDB66C14}"/>
              </a:ext>
            </a:extLst>
          </p:cNvPr>
          <p:cNvSpPr txBox="1"/>
          <p:nvPr/>
        </p:nvSpPr>
        <p:spPr>
          <a:xfrm>
            <a:off x="2054641" y="6082545"/>
            <a:ext cx="1448717" cy="369332"/>
          </a:xfrm>
          <a:prstGeom prst="rect">
            <a:avLst/>
          </a:prstGeom>
          <a:solidFill>
            <a:schemeClr val="accent5">
              <a:lumMod val="75000"/>
            </a:schemeClr>
          </a:solidFill>
          <a:scene3d>
            <a:camera prst="orthographicFront"/>
            <a:lightRig rig="threePt" dir="t"/>
          </a:scene3d>
          <a:sp3d>
            <a:bevelT/>
          </a:sp3d>
        </p:spPr>
        <p:txBody>
          <a:bodyPr wrap="square" rtlCol="0">
            <a:spAutoFit/>
          </a:bodyPr>
          <a:lstStyle/>
          <a:p>
            <a:r>
              <a:rPr lang="en-US" b="1" dirty="0">
                <a:solidFill>
                  <a:schemeClr val="bg1"/>
                </a:solidFill>
              </a:rPr>
              <a:t>Depreciation</a:t>
            </a:r>
          </a:p>
        </p:txBody>
      </p:sp>
      <p:sp>
        <p:nvSpPr>
          <p:cNvPr id="83" name="TextBox 82">
            <a:extLst>
              <a:ext uri="{FF2B5EF4-FFF2-40B4-BE49-F238E27FC236}">
                <a16:creationId xmlns:a16="http://schemas.microsoft.com/office/drawing/2014/main" id="{0C308564-A1DF-45BB-A584-F3807A6003DA}"/>
              </a:ext>
            </a:extLst>
          </p:cNvPr>
          <p:cNvSpPr txBox="1"/>
          <p:nvPr/>
        </p:nvSpPr>
        <p:spPr>
          <a:xfrm>
            <a:off x="3906411" y="5449426"/>
            <a:ext cx="1553365" cy="369332"/>
          </a:xfrm>
          <a:prstGeom prst="rect">
            <a:avLst/>
          </a:prstGeom>
          <a:noFill/>
        </p:spPr>
        <p:txBody>
          <a:bodyPr wrap="square" rtlCol="0">
            <a:spAutoFit/>
          </a:bodyPr>
          <a:lstStyle/>
          <a:p>
            <a:r>
              <a:rPr lang="en-US" b="1" dirty="0">
                <a:solidFill>
                  <a:srgbClr val="C00000"/>
                </a:solidFill>
              </a:rPr>
              <a:t>Asset Retired</a:t>
            </a:r>
          </a:p>
        </p:txBody>
      </p:sp>
      <p:pic>
        <p:nvPicPr>
          <p:cNvPr id="85" name="Graphic 84" descr="Money">
            <a:extLst>
              <a:ext uri="{FF2B5EF4-FFF2-40B4-BE49-F238E27FC236}">
                <a16:creationId xmlns:a16="http://schemas.microsoft.com/office/drawing/2014/main" id="{9358B62C-F233-4708-BA94-83F55BC74EB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729469" y="5663333"/>
            <a:ext cx="703202" cy="703202"/>
          </a:xfrm>
          <a:prstGeom prst="rect">
            <a:avLst/>
          </a:prstGeom>
        </p:spPr>
      </p:pic>
      <p:sp>
        <p:nvSpPr>
          <p:cNvPr id="86" name="TextBox 85">
            <a:extLst>
              <a:ext uri="{FF2B5EF4-FFF2-40B4-BE49-F238E27FC236}">
                <a16:creationId xmlns:a16="http://schemas.microsoft.com/office/drawing/2014/main" id="{D1845BC0-0A02-4E56-8AAE-B78DB5A0FBDC}"/>
              </a:ext>
            </a:extLst>
          </p:cNvPr>
          <p:cNvSpPr txBox="1"/>
          <p:nvPr/>
        </p:nvSpPr>
        <p:spPr>
          <a:xfrm>
            <a:off x="2027101" y="4477460"/>
            <a:ext cx="1338552" cy="369306"/>
          </a:xfrm>
          <a:prstGeom prst="rect">
            <a:avLst/>
          </a:prstGeom>
          <a:solidFill>
            <a:schemeClr val="tx1">
              <a:lumMod val="65000"/>
              <a:lumOff val="35000"/>
            </a:schemeClr>
          </a:solidFill>
        </p:spPr>
        <p:txBody>
          <a:bodyPr wrap="square" rtlCol="0">
            <a:spAutoFit/>
          </a:bodyPr>
          <a:lstStyle/>
          <a:p>
            <a:r>
              <a:rPr lang="en-US" b="1" dirty="0">
                <a:solidFill>
                  <a:schemeClr val="bg1"/>
                </a:solidFill>
              </a:rPr>
              <a:t>Asset Books</a:t>
            </a:r>
          </a:p>
        </p:txBody>
      </p:sp>
      <p:sp>
        <p:nvSpPr>
          <p:cNvPr id="87" name="TextBox 86">
            <a:extLst>
              <a:ext uri="{FF2B5EF4-FFF2-40B4-BE49-F238E27FC236}">
                <a16:creationId xmlns:a16="http://schemas.microsoft.com/office/drawing/2014/main" id="{3AFCEB4F-63C2-4165-8910-62A1A332326B}"/>
              </a:ext>
            </a:extLst>
          </p:cNvPr>
          <p:cNvSpPr txBox="1"/>
          <p:nvPr/>
        </p:nvSpPr>
        <p:spPr>
          <a:xfrm>
            <a:off x="6833208" y="5352939"/>
            <a:ext cx="1338552" cy="369306"/>
          </a:xfrm>
          <a:prstGeom prst="rect">
            <a:avLst/>
          </a:prstGeom>
          <a:solidFill>
            <a:schemeClr val="accent2">
              <a:lumMod val="75000"/>
            </a:schemeClr>
          </a:solidFill>
          <a:scene3d>
            <a:camera prst="orthographicFront"/>
            <a:lightRig rig="threePt" dir="t"/>
          </a:scene3d>
          <a:sp3d>
            <a:bevelT/>
          </a:sp3d>
        </p:spPr>
        <p:txBody>
          <a:bodyPr wrap="square" rtlCol="0">
            <a:spAutoFit/>
          </a:bodyPr>
          <a:lstStyle/>
          <a:p>
            <a:r>
              <a:rPr lang="en-US" b="1" dirty="0">
                <a:solidFill>
                  <a:schemeClr val="bg1"/>
                </a:solidFill>
              </a:rPr>
              <a:t>Scrap Sales</a:t>
            </a:r>
          </a:p>
        </p:txBody>
      </p:sp>
      <p:pic>
        <p:nvPicPr>
          <p:cNvPr id="89" name="Graphic 88" descr="Database">
            <a:extLst>
              <a:ext uri="{FF2B5EF4-FFF2-40B4-BE49-F238E27FC236}">
                <a16:creationId xmlns:a16="http://schemas.microsoft.com/office/drawing/2014/main" id="{6B5DD536-6CA0-4244-BC5B-B0DDEFB16AB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147408" y="2486341"/>
            <a:ext cx="1285262" cy="1033739"/>
          </a:xfrm>
          <a:prstGeom prst="rect">
            <a:avLst/>
          </a:prstGeom>
        </p:spPr>
      </p:pic>
      <p:cxnSp>
        <p:nvCxnSpPr>
          <p:cNvPr id="7" name="Straight Connector 6">
            <a:extLst>
              <a:ext uri="{FF2B5EF4-FFF2-40B4-BE49-F238E27FC236}">
                <a16:creationId xmlns:a16="http://schemas.microsoft.com/office/drawing/2014/main" id="{30F87340-5A21-489A-A243-C59ACA2BFF08}"/>
              </a:ext>
            </a:extLst>
          </p:cNvPr>
          <p:cNvCxnSpPr/>
          <p:nvPr/>
        </p:nvCxnSpPr>
        <p:spPr>
          <a:xfrm>
            <a:off x="10752463" y="3820332"/>
            <a:ext cx="0" cy="355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45271"/>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Brand_16_9">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Kinetic Enterprise_PPT template_081621_FINAL.pptx" id="{81E0818D-39FF-424A-8B65-77DC896E2B73}" vid="{F31995C8-9C68-4693-B40C-1AB18EBEF8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7" ma:contentTypeDescription="Create a new document." ma:contentTypeScope="" ma:versionID="affd4296e8f1351782c9a0c46419815a">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b2e98148e58719572f5b792c854782dd"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f605c320-b55e-4af4-addb-d1a9d1bdf49a">
      <UserInfo>
        <DisplayName>Choksi, Neal Manish</DisplayName>
        <AccountId>73</AccountId>
        <AccountType/>
      </UserInfo>
    </SharedWithUsers>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9C4470BA-6CD3-42DC-B9D7-183CA660AA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3.xml><?xml version="1.0" encoding="utf-8"?>
<ds:datastoreItem xmlns:ds="http://schemas.openxmlformats.org/officeDocument/2006/customXml" ds:itemID="{BA05E49B-70B5-4FEC-89D5-F69F52BE5B81}">
  <ds:schemaRefs>
    <ds:schemaRef ds:uri="http://purl.org/dc/elements/1.1/"/>
    <ds:schemaRef ds:uri="http://purl.org/dc/terms/"/>
    <ds:schemaRef ds:uri="http://schemas.microsoft.com/office/infopath/2007/PartnerControls"/>
    <ds:schemaRef ds:uri="24ef3fb2-cd99-4121-bdb6-842436d0e529"/>
    <ds:schemaRef ds:uri="http://www.w3.org/XML/1998/namespace"/>
    <ds:schemaRef ds:uri="http://schemas.microsoft.com/office/2006/documentManagement/types"/>
    <ds:schemaRef ds:uri="http://purl.org/dc/dcmitype/"/>
    <ds:schemaRef ds:uri="http://schemas.openxmlformats.org/package/2006/metadata/core-properties"/>
    <ds:schemaRef ds:uri="543e56b8-7632-4b14-b1a2-8aaf3cff7f76"/>
    <ds:schemaRef ds:uri="http://schemas.microsoft.com/office/2006/metadata/properties"/>
    <ds:schemaRef ds:uri="f605c320-b55e-4af4-addb-d1a9d1bdf49a"/>
    <ds:schemaRef ds:uri="ecdbe5b9-5499-446f-91f2-35ffe1354dc7"/>
  </ds:schemaRefs>
</ds:datastoreItem>
</file>

<file path=docProps/app.xml><?xml version="1.0" encoding="utf-8"?>
<Properties xmlns="http://schemas.openxmlformats.org/officeDocument/2006/extended-properties" xmlns:vt="http://schemas.openxmlformats.org/officeDocument/2006/docPropsVTypes">
  <Template/>
  <TotalTime>391</TotalTime>
  <Words>5100</Words>
  <Application>Microsoft Office PowerPoint</Application>
  <PresentationFormat>Widescreen</PresentationFormat>
  <Paragraphs>683</Paragraphs>
  <Slides>45</Slides>
  <Notes>31</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2</vt:i4>
      </vt:variant>
      <vt:variant>
        <vt:lpstr>Slide Titles</vt:lpstr>
      </vt:variant>
      <vt:variant>
        <vt:i4>45</vt:i4>
      </vt:variant>
    </vt:vector>
  </HeadingPairs>
  <TitlesOfParts>
    <vt:vector size="61" baseType="lpstr">
      <vt:lpstr>Arial</vt:lpstr>
      <vt:lpstr>Arial Unicode MS</vt:lpstr>
      <vt:lpstr>Arial,Sans-Serif</vt:lpstr>
      <vt:lpstr>Calibri</vt:lpstr>
      <vt:lpstr>Calibri Light</vt:lpstr>
      <vt:lpstr>Courier New</vt:lpstr>
      <vt:lpstr>HelveticaNeueLTStd</vt:lpstr>
      <vt:lpstr>Open Sans</vt:lpstr>
      <vt:lpstr>Proxima Nova</vt:lpstr>
      <vt:lpstr>Times New Roman</vt:lpstr>
      <vt:lpstr>Verdana</vt:lpstr>
      <vt:lpstr>Wingdings</vt:lpstr>
      <vt:lpstr>Wingdings 2</vt:lpstr>
      <vt:lpstr>Deloitte_Brand_16_9</vt:lpstr>
      <vt:lpstr>think-cell Slide</vt:lpstr>
      <vt:lpstr>Worksheet</vt:lpstr>
      <vt:lpstr>xyz Ltd.- Acquire to Retire (ATR) – Asset Accounting</vt:lpstr>
      <vt:lpstr>Agenda</vt:lpstr>
      <vt:lpstr>Introductions</vt:lpstr>
      <vt:lpstr>PowerPoint Presentation</vt:lpstr>
      <vt:lpstr>Fixed Asset : Acquire To Retire</vt:lpstr>
      <vt:lpstr>Overview of Asset Life Cycle</vt:lpstr>
      <vt:lpstr>Acquire To Retire (ATR)</vt:lpstr>
      <vt:lpstr>PowerPoint Presentation</vt:lpstr>
      <vt:lpstr>PowerPoint Presentation</vt:lpstr>
      <vt:lpstr>PowerPoint Presentation</vt:lpstr>
      <vt:lpstr>PowerPoint Presentation</vt:lpstr>
      <vt:lpstr>Acquire To Retire (ATR)</vt:lpstr>
      <vt:lpstr>PowerPoint Presentation</vt:lpstr>
      <vt:lpstr>PowerPoint Presentation</vt:lpstr>
      <vt:lpstr>PowerPoint Presentation</vt:lpstr>
      <vt:lpstr>PowerPoint Presentation</vt:lpstr>
      <vt:lpstr>Acquire To Retire (ATR)</vt:lpstr>
      <vt:lpstr>PowerPoint Presentation</vt:lpstr>
      <vt:lpstr>PowerPoint Presentation</vt:lpstr>
      <vt:lpstr>Acquire To Retire (ATR)</vt:lpstr>
      <vt:lpstr>PowerPoint Presentation</vt:lpstr>
      <vt:lpstr>PowerPoint Presentation</vt:lpstr>
      <vt:lpstr>PowerPoint Presentation</vt:lpstr>
      <vt:lpstr>PowerPoint Presentation</vt:lpstr>
      <vt:lpstr>Acquire To Retire (ATR)</vt:lpstr>
      <vt:lpstr>Asset Books</vt:lpstr>
      <vt:lpstr>PowerPoint Presentation</vt:lpstr>
      <vt:lpstr>PowerPoint Presentation</vt:lpstr>
      <vt:lpstr>Acquire To Retire (ATR)</vt:lpstr>
      <vt:lpstr>PowerPoint Presentation</vt:lpstr>
      <vt:lpstr>PowerPoint Presentation</vt:lpstr>
      <vt:lpstr>PowerPoint Presentation</vt:lpstr>
      <vt:lpstr>PowerPoint Presentation</vt:lpstr>
      <vt:lpstr>Leading Practices: Manage Fixed Assets</vt:lpstr>
      <vt:lpstr>Leading Practices: Manage Fixed Assets </vt:lpstr>
      <vt:lpstr>Demo Screenshots</vt:lpstr>
      <vt:lpstr>PowerPoint Presentation</vt:lpstr>
      <vt:lpstr>PowerPoint Presentation</vt:lpstr>
      <vt:lpstr>PowerPoint Presentation</vt:lpstr>
      <vt:lpstr>PowerPoint Presentation</vt:lpstr>
      <vt:lpstr>PowerPoint Presentation</vt:lpstr>
      <vt:lpstr>PowerPoint Presentation</vt:lpstr>
      <vt:lpstr>Appendix</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Enterprise</dc:title>
  <dc:creator>Saini, Deepak</dc:creator>
  <cp:lastModifiedBy>Bafna, Vidit</cp:lastModifiedBy>
  <cp:revision>70</cp:revision>
  <cp:lastPrinted>2014-06-25T02:16:22Z</cp:lastPrinted>
  <dcterms:created xsi:type="dcterms:W3CDTF">2023-01-31T06:57:31Z</dcterms:created>
  <dcterms:modified xsi:type="dcterms:W3CDTF">2024-04-08T11:20:02Z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0x0101005EC66C6C5563054CB3180C4AE6D905F6</vt:lpwstr>
  </property>
  <property fmtid="{D5CDD505-2E9C-101B-9397-08002B2CF9AE}" pid="3" name="MSIP_Label_ea60d57e-af5b-4752-ac57-3e4f28ca11dc_Enabled">
    <vt:lpwstr>true</vt:lpwstr>
  </property>
  <property fmtid="{D5CDD505-2E9C-101B-9397-08002B2CF9AE}" pid="4" name="MSIP_Label_ea60d57e-af5b-4752-ac57-3e4f28ca11dc_SetDate">
    <vt:lpwstr>2021-03-15T08:01:35Z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c48226f8-9411-4d06-b069-56e094e1e42e</vt:lpwstr>
  </property>
  <property fmtid="{D5CDD505-2E9C-101B-9397-08002B2CF9AE}" pid="9" name="MSIP_Label_ea60d57e-af5b-4752-ac57-3e4f28ca11dc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